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nva Sans" panose="020B0604020202020204" charset="0"/>
      <p:regular r:id="rId14"/>
    </p:embeddedFont>
    <p:embeddedFont>
      <p:font typeface="Canva Sans Bold" panose="020B0604020202020204" charset="0"/>
      <p:regular r:id="rId15"/>
    </p:embeddedFont>
    <p:embeddedFont>
      <p:font typeface="Montserrat" panose="00000500000000000000" pitchFamily="2" charset="0"/>
      <p:regular r:id="rId16"/>
    </p:embeddedFont>
    <p:embeddedFont>
      <p:font typeface="Montserrat Bold" panose="00000800000000000000" charset="0"/>
      <p:regular r:id="rId17"/>
    </p:embeddedFont>
    <p:embeddedFont>
      <p:font typeface="Open Sans Extra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98322">
            <a:off x="13615849" y="-3211163"/>
            <a:ext cx="8774178" cy="8796169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9" y="0"/>
                </a:lnTo>
                <a:lnTo>
                  <a:pt x="8774179" y="8796169"/>
                </a:lnTo>
                <a:lnTo>
                  <a:pt x="0" y="879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3" name="Group 3"/>
          <p:cNvGrpSpPr/>
          <p:nvPr/>
        </p:nvGrpSpPr>
        <p:grpSpPr>
          <a:xfrm>
            <a:off x="10463626" y="1621617"/>
            <a:ext cx="753561" cy="75356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T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7873" y="3307323"/>
            <a:ext cx="12805755" cy="129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56"/>
              </a:lnSpc>
              <a:spcBef>
                <a:spcPct val="0"/>
              </a:spcBef>
            </a:pPr>
            <a:r>
              <a:rPr lang="en-US" sz="7540">
                <a:solidFill>
                  <a:srgbClr val="000000"/>
                </a:solidFill>
                <a:latin typeface="Montserrat Bold"/>
              </a:rPr>
              <a:t>FLEXIBLE HOUSE DESIGN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778711" y="7667323"/>
            <a:ext cx="1578921" cy="15789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T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67873" y="5838979"/>
            <a:ext cx="3352983" cy="91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72"/>
              </a:lnSpc>
              <a:spcBef>
                <a:spcPct val="0"/>
              </a:spcBef>
            </a:pPr>
            <a:r>
              <a:rPr lang="en-US" sz="5408">
                <a:solidFill>
                  <a:srgbClr val="000000"/>
                </a:solidFill>
                <a:latin typeface="Montserrat Bold"/>
              </a:rPr>
              <a:t>EAGLES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3251114" y="589046"/>
            <a:ext cx="708243" cy="879308"/>
          </a:xfrm>
          <a:custGeom>
            <a:avLst/>
            <a:gdLst/>
            <a:ahLst/>
            <a:cxnLst/>
            <a:rect l="l" t="t" r="r" b="b"/>
            <a:pathLst>
              <a:path w="708243" h="879308">
                <a:moveTo>
                  <a:pt x="0" y="0"/>
                </a:moveTo>
                <a:lnTo>
                  <a:pt x="708243" y="0"/>
                </a:lnTo>
                <a:lnTo>
                  <a:pt x="708243" y="879308"/>
                </a:lnTo>
                <a:lnTo>
                  <a:pt x="0" y="879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12" name="TextBox 12"/>
          <p:cNvSpPr txBox="1"/>
          <p:nvPr/>
        </p:nvSpPr>
        <p:spPr>
          <a:xfrm>
            <a:off x="767873" y="6905177"/>
            <a:ext cx="3605236" cy="54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Open Sans Extra Bold"/>
              </a:rPr>
              <a:t>SABRINA MABISO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216" y="7577501"/>
            <a:ext cx="3605236" cy="53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Open Sans Extra Bold"/>
              </a:rPr>
              <a:t>DAVID DALLAS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7873" y="8250534"/>
            <a:ext cx="3646579" cy="54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Open Sans Extra Bold"/>
              </a:rPr>
              <a:t>PHILIPO MAGOYO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91060" y="857250"/>
            <a:ext cx="4524739" cy="156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B100E8"/>
                </a:solidFill>
                <a:latin typeface="Canva Sans Bold"/>
              </a:rPr>
              <a:t>Story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31764" y="3728452"/>
            <a:ext cx="13231258" cy="3658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Asha is a single mother, selling cassava and lives in a single room with his two children during rain times her business affected and her safety is at concern.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0091" y="4770769"/>
            <a:ext cx="15284048" cy="5094683"/>
          </a:xfrm>
          <a:custGeom>
            <a:avLst/>
            <a:gdLst/>
            <a:ahLst/>
            <a:cxnLst/>
            <a:rect l="l" t="t" r="r" b="b"/>
            <a:pathLst>
              <a:path w="15284048" h="5094683">
                <a:moveTo>
                  <a:pt x="0" y="0"/>
                </a:moveTo>
                <a:lnTo>
                  <a:pt x="15284048" y="0"/>
                </a:lnTo>
                <a:lnTo>
                  <a:pt x="15284048" y="5094683"/>
                </a:lnTo>
                <a:lnTo>
                  <a:pt x="0" y="5094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TextBox 3"/>
          <p:cNvSpPr txBox="1"/>
          <p:nvPr/>
        </p:nvSpPr>
        <p:spPr>
          <a:xfrm>
            <a:off x="6706443" y="382844"/>
            <a:ext cx="5637957" cy="156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B100E8"/>
                </a:solidFill>
                <a:latin typeface="Canva Sans Bold"/>
              </a:rPr>
              <a:t>Problem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3861" y="2236295"/>
            <a:ext cx="15640278" cy="253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9"/>
              </a:lnSpc>
              <a:spcBef>
                <a:spcPct val="0"/>
              </a:spcBef>
            </a:pPr>
            <a:r>
              <a:rPr lang="en-US" sz="4842">
                <a:solidFill>
                  <a:srgbClr val="000000"/>
                </a:solidFill>
                <a:latin typeface="Montserrat Bold"/>
              </a:rPr>
              <a:t>Low income earners facing challenges of non compliance of building standard leading to poor housing.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37119" y="695351"/>
            <a:ext cx="7712214" cy="3533415"/>
          </a:xfrm>
          <a:custGeom>
            <a:avLst/>
            <a:gdLst/>
            <a:ahLst/>
            <a:cxnLst/>
            <a:rect l="l" t="t" r="r" b="b"/>
            <a:pathLst>
              <a:path w="7712214" h="3533415">
                <a:moveTo>
                  <a:pt x="0" y="0"/>
                </a:moveTo>
                <a:lnTo>
                  <a:pt x="7712214" y="0"/>
                </a:lnTo>
                <a:lnTo>
                  <a:pt x="7712214" y="3533415"/>
                </a:lnTo>
                <a:lnTo>
                  <a:pt x="0" y="353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9770" r="-997" b="-124152"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Freeform 3"/>
          <p:cNvSpPr/>
          <p:nvPr/>
        </p:nvSpPr>
        <p:spPr>
          <a:xfrm>
            <a:off x="8837119" y="4637480"/>
            <a:ext cx="7712214" cy="4620820"/>
          </a:xfrm>
          <a:custGeom>
            <a:avLst/>
            <a:gdLst/>
            <a:ahLst/>
            <a:cxnLst/>
            <a:rect l="l" t="t" r="r" b="b"/>
            <a:pathLst>
              <a:path w="7712214" h="4620820">
                <a:moveTo>
                  <a:pt x="0" y="0"/>
                </a:moveTo>
                <a:lnTo>
                  <a:pt x="7712214" y="0"/>
                </a:lnTo>
                <a:lnTo>
                  <a:pt x="7712214" y="4620820"/>
                </a:lnTo>
                <a:lnTo>
                  <a:pt x="0" y="4620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4" name="TextBox 4"/>
          <p:cNvSpPr txBox="1"/>
          <p:nvPr/>
        </p:nvSpPr>
        <p:spPr>
          <a:xfrm>
            <a:off x="245126" y="3781684"/>
            <a:ext cx="7277544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A model and picture of housing condition in Vingunguti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36833">
            <a:off x="-4428213" y="-2916505"/>
            <a:ext cx="9627545" cy="9651674"/>
          </a:xfrm>
          <a:custGeom>
            <a:avLst/>
            <a:gdLst/>
            <a:ahLst/>
            <a:cxnLst/>
            <a:rect l="l" t="t" r="r" b="b"/>
            <a:pathLst>
              <a:path w="9627545" h="9651674">
                <a:moveTo>
                  <a:pt x="0" y="0"/>
                </a:moveTo>
                <a:lnTo>
                  <a:pt x="9627545" y="0"/>
                </a:lnTo>
                <a:lnTo>
                  <a:pt x="9627545" y="9651674"/>
                </a:lnTo>
                <a:lnTo>
                  <a:pt x="0" y="96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3" name="Group 3"/>
          <p:cNvGrpSpPr/>
          <p:nvPr/>
        </p:nvGrpSpPr>
        <p:grpSpPr>
          <a:xfrm rot="7573183">
            <a:off x="1230111" y="7154961"/>
            <a:ext cx="1013029" cy="101302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T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90681" y="471892"/>
            <a:ext cx="8194363" cy="1113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41"/>
              </a:lnSpc>
            </a:pPr>
            <a:r>
              <a:rPr lang="en-US" sz="7368">
                <a:solidFill>
                  <a:srgbClr val="B100E8"/>
                </a:solidFill>
                <a:latin typeface="Montserrat Bold"/>
              </a:rPr>
              <a:t>Solution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0714" y="2262908"/>
            <a:ext cx="12485043" cy="12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0"/>
              </a:lnSpc>
            </a:pPr>
            <a:r>
              <a:rPr lang="en-US" sz="3493">
                <a:solidFill>
                  <a:srgbClr val="101010"/>
                </a:solidFill>
                <a:latin typeface="Montserrat Bold"/>
              </a:rPr>
              <a:t>Bridging low income earners to build sustainable housing based on flexible building standards.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0714" y="5469931"/>
            <a:ext cx="11865344" cy="183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214" lvl="1" indent="-377107">
              <a:lnSpc>
                <a:spcPts val="4890"/>
              </a:lnSpc>
              <a:buFont typeface="Arial"/>
              <a:buChar char="•"/>
            </a:pPr>
            <a:r>
              <a:rPr lang="en-US" sz="3493">
                <a:solidFill>
                  <a:srgbClr val="101010"/>
                </a:solidFill>
                <a:latin typeface="Montserrat"/>
              </a:rPr>
              <a:t>Creating platforms where low-income earners can access engineering solution for sustainable house design (Intergrated planning)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0714" y="7863479"/>
            <a:ext cx="12162799" cy="183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214" lvl="1" indent="-377107">
              <a:lnSpc>
                <a:spcPts val="4890"/>
              </a:lnSpc>
              <a:buFont typeface="Arial"/>
              <a:buChar char="•"/>
            </a:pPr>
            <a:r>
              <a:rPr lang="en-US" sz="3493">
                <a:solidFill>
                  <a:srgbClr val="101010"/>
                </a:solidFill>
                <a:latin typeface="Montserrat"/>
              </a:rPr>
              <a:t>Guiding people to have access to financial services. e.g.. Plan for areas with high business potential and for areas with low business potential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80714" y="3695508"/>
            <a:ext cx="11865344" cy="12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214" lvl="1" indent="-377107">
              <a:lnSpc>
                <a:spcPts val="4890"/>
              </a:lnSpc>
              <a:buFont typeface="Arial"/>
              <a:buChar char="•"/>
            </a:pPr>
            <a:r>
              <a:rPr lang="en-US" sz="3493">
                <a:solidFill>
                  <a:srgbClr val="101010"/>
                </a:solidFill>
                <a:latin typeface="Montserrat"/>
              </a:rPr>
              <a:t>Designing models of houses with flexible building standard at low cost.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71588" y="5143500"/>
            <a:ext cx="9500966" cy="4785125"/>
          </a:xfrm>
          <a:custGeom>
            <a:avLst/>
            <a:gdLst/>
            <a:ahLst/>
            <a:cxnLst/>
            <a:rect l="l" t="t" r="r" b="b"/>
            <a:pathLst>
              <a:path w="9500966" h="4785125">
                <a:moveTo>
                  <a:pt x="0" y="0"/>
                </a:moveTo>
                <a:lnTo>
                  <a:pt x="9500966" y="0"/>
                </a:lnTo>
                <a:lnTo>
                  <a:pt x="9500966" y="4785125"/>
                </a:lnTo>
                <a:lnTo>
                  <a:pt x="0" y="478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8090" b="-16645"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TextBox 3"/>
          <p:cNvSpPr txBox="1"/>
          <p:nvPr/>
        </p:nvSpPr>
        <p:spPr>
          <a:xfrm>
            <a:off x="543301" y="3802982"/>
            <a:ext cx="7277544" cy="181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A model and picture  of sustainable housing</a:t>
            </a:r>
          </a:p>
        </p:txBody>
      </p:sp>
      <p:sp>
        <p:nvSpPr>
          <p:cNvPr id="4" name="Freeform 4"/>
          <p:cNvSpPr/>
          <p:nvPr/>
        </p:nvSpPr>
        <p:spPr>
          <a:xfrm>
            <a:off x="8271588" y="153522"/>
            <a:ext cx="9500966" cy="4816462"/>
          </a:xfrm>
          <a:custGeom>
            <a:avLst/>
            <a:gdLst/>
            <a:ahLst/>
            <a:cxnLst/>
            <a:rect l="l" t="t" r="r" b="b"/>
            <a:pathLst>
              <a:path w="9500966" h="4816462">
                <a:moveTo>
                  <a:pt x="0" y="0"/>
                </a:moveTo>
                <a:lnTo>
                  <a:pt x="9500966" y="0"/>
                </a:lnTo>
                <a:lnTo>
                  <a:pt x="9500966" y="4816462"/>
                </a:lnTo>
                <a:lnTo>
                  <a:pt x="0" y="4816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8718" y="680300"/>
            <a:ext cx="5073682" cy="156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B100E8"/>
                </a:solidFill>
                <a:latin typeface="Canva Sans Bold"/>
              </a:rPr>
              <a:t>Example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1819" y="2511398"/>
            <a:ext cx="17519574" cy="273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Asha visit our platform (e.g. website)  to explore sustainable house design which are flexible and low cost.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1819" y="5441318"/>
            <a:ext cx="16887481" cy="181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Then she will be connected to other stakeholders (engineers, planners, financers &amp; etc).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819" y="7447346"/>
            <a:ext cx="16887481" cy="181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Under participatory, transparent, equity and accountability princples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29822" y="2712482"/>
            <a:ext cx="9069699" cy="243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8"/>
              </a:lnSpc>
              <a:spcBef>
                <a:spcPct val="0"/>
              </a:spcBef>
            </a:pPr>
            <a:r>
              <a:rPr lang="en-US" sz="14212">
                <a:solidFill>
                  <a:srgbClr val="B100E8"/>
                </a:solidFill>
                <a:latin typeface="Canva Sans Bold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41382" y="7822331"/>
            <a:ext cx="3605236" cy="54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Open Sans Extra Bold"/>
              </a:rPr>
              <a:t>SABRINA MABISO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82725" y="8494655"/>
            <a:ext cx="3605236" cy="53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Open Sans Extra Bold"/>
              </a:rPr>
              <a:t>DAVID DALLAS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41382" y="9167688"/>
            <a:ext cx="3646579" cy="54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Open Sans Extra Bold"/>
              </a:rPr>
              <a:t>PHILIPO MAGOYO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41382" y="6472273"/>
            <a:ext cx="3605236" cy="54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Open Sans Extra Bold"/>
              </a:rPr>
              <a:t>EAGLES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Open Sans Extra Bold</vt:lpstr>
      <vt:lpstr>Canva Sans</vt:lpstr>
      <vt:lpstr>Canva Sans Bold</vt:lpstr>
      <vt:lpstr>Arial</vt:lpstr>
      <vt:lpstr>Montserrat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</dc:title>
  <cp:lastModifiedBy>Sam Gidori</cp:lastModifiedBy>
  <cp:revision>2</cp:revision>
  <dcterms:created xsi:type="dcterms:W3CDTF">2006-08-16T00:00:00Z</dcterms:created>
  <dcterms:modified xsi:type="dcterms:W3CDTF">2023-09-30T08:00:19Z</dcterms:modified>
  <dc:identifier>DAFv1Kr7Aos</dc:identifier>
</cp:coreProperties>
</file>