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DM Sans" pitchFamily="2" charset="0"/>
      <p:regular r:id="rId12"/>
      <p:bold r:id="rId13"/>
      <p:italic r:id="rId14"/>
      <p:boldItalic r:id="rId15"/>
    </p:embeddedFont>
    <p:embeddedFont>
      <p:font typeface="DM Sans Bold" charset="0"/>
      <p:regular r:id="rId16"/>
    </p:embeddedFont>
    <p:embeddedFont>
      <p:font typeface="Montserrat Light" panose="00000400000000000000" pitchFamily="2" charset="0"/>
      <p:regular r:id="rId17"/>
      <p:italic r:id="rId18"/>
    </p:embeddedFont>
    <p:embeddedFont>
      <p:font typeface="Montserrat Light Bold" panose="020B0604020202020204" charset="0"/>
      <p:regular r:id="rId19"/>
    </p:embeddedFont>
    <p:embeddedFont>
      <p:font typeface="Open Sauce" panose="020B0604020202020204" charset="0"/>
      <p:regular r:id="rId20"/>
    </p:embeddedFont>
    <p:embeddedFont>
      <p:font typeface="Oswald" panose="00000500000000000000" pitchFamily="2" charset="0"/>
      <p:regular r:id="rId21"/>
      <p:bold r:id="rId22"/>
    </p:embeddedFont>
    <p:embeddedFont>
      <p:font typeface="Oswald Bold" panose="00000800000000000000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34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3" name="Freeform 3"/>
          <p:cNvSpPr/>
          <p:nvPr/>
        </p:nvSpPr>
        <p:spPr>
          <a:xfrm rot="7659121">
            <a:off x="15772575" y="594778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4" name="Freeform 4"/>
          <p:cNvSpPr/>
          <p:nvPr/>
        </p:nvSpPr>
        <p:spPr>
          <a:xfrm>
            <a:off x="-4024808" y="-5417185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grpSp>
        <p:nvGrpSpPr>
          <p:cNvPr id="5" name="Group 5"/>
          <p:cNvGrpSpPr/>
          <p:nvPr/>
        </p:nvGrpSpPr>
        <p:grpSpPr>
          <a:xfrm>
            <a:off x="2205155" y="1984354"/>
            <a:ext cx="13822859" cy="7515643"/>
            <a:chOff x="0" y="0"/>
            <a:chExt cx="2669419" cy="1451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69419" cy="1451393"/>
            </a:xfrm>
            <a:custGeom>
              <a:avLst/>
              <a:gdLst/>
              <a:ahLst/>
              <a:cxnLst/>
              <a:rect l="l" t="t" r="r" b="b"/>
              <a:pathLst>
                <a:path w="2669419" h="1451393">
                  <a:moveTo>
                    <a:pt x="0" y="0"/>
                  </a:moveTo>
                  <a:lnTo>
                    <a:pt x="2669419" y="0"/>
                  </a:lnTo>
                  <a:lnTo>
                    <a:pt x="2669419" y="1451393"/>
                  </a:lnTo>
                  <a:lnTo>
                    <a:pt x="0" y="14513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T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815793" y="2559851"/>
            <a:ext cx="12577867" cy="2771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46"/>
              </a:lnSpc>
            </a:pPr>
            <a:r>
              <a:rPr lang="en-US" sz="16410" spc="1608">
                <a:solidFill>
                  <a:srgbClr val="231F20"/>
                </a:solidFill>
                <a:latin typeface="Oswald Bold"/>
              </a:rPr>
              <a:t>AYA TECH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836573" y="5682579"/>
            <a:ext cx="12596359" cy="4258185"/>
            <a:chOff x="4013" y="-129082"/>
            <a:chExt cx="2432562" cy="822325"/>
          </a:xfrm>
        </p:grpSpPr>
        <p:sp>
          <p:nvSpPr>
            <p:cNvPr id="10" name="Freeform 10"/>
            <p:cNvSpPr/>
            <p:nvPr/>
          </p:nvSpPr>
          <p:spPr>
            <a:xfrm>
              <a:off x="7584" y="-40088"/>
              <a:ext cx="2428991" cy="561448"/>
            </a:xfrm>
            <a:custGeom>
              <a:avLst/>
              <a:gdLst/>
              <a:ahLst/>
              <a:cxnLst/>
              <a:rect l="l" t="t" r="r" b="b"/>
              <a:pathLst>
                <a:path w="2428991" h="561448">
                  <a:moveTo>
                    <a:pt x="0" y="0"/>
                  </a:moveTo>
                  <a:lnTo>
                    <a:pt x="2428991" y="0"/>
                  </a:lnTo>
                  <a:lnTo>
                    <a:pt x="2428991" y="561448"/>
                  </a:lnTo>
                  <a:lnTo>
                    <a:pt x="0" y="5614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2F4F5"/>
              </a:solidFill>
              <a:prstDash val="solid"/>
              <a:miter/>
            </a:ln>
          </p:spPr>
          <p:txBody>
            <a:bodyPr/>
            <a:lstStyle/>
            <a:p>
              <a:endParaRPr lang="en-TZ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013" y="-129082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338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Open Sauce"/>
                </a:rPr>
                <a:t>ADVENTINA ADOLF - 0768588573</a:t>
              </a:r>
            </a:p>
            <a:p>
              <a:pPr>
                <a:lnSpc>
                  <a:spcPts val="338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Open Sauce"/>
                </a:rPr>
                <a:t>YESSE SAMWEL - 0786874544</a:t>
              </a:r>
            </a:p>
            <a:p>
              <a:pPr>
                <a:lnSpc>
                  <a:spcPts val="338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Open Sauce"/>
                </a:rPr>
                <a:t>ANTIDIUS KAWAMALA - 0769806836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TZ"/>
          </a:p>
        </p:txBody>
      </p:sp>
      <p:grpSp>
        <p:nvGrpSpPr>
          <p:cNvPr id="3" name="Group 3"/>
          <p:cNvGrpSpPr/>
          <p:nvPr/>
        </p:nvGrpSpPr>
        <p:grpSpPr>
          <a:xfrm>
            <a:off x="13662994" y="337474"/>
            <a:ext cx="4296549" cy="9570246"/>
            <a:chOff x="0" y="0"/>
            <a:chExt cx="1131601" cy="25205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31601" cy="2520559"/>
            </a:xfrm>
            <a:custGeom>
              <a:avLst/>
              <a:gdLst/>
              <a:ahLst/>
              <a:cxnLst/>
              <a:rect l="l" t="t" r="r" b="b"/>
              <a:pathLst>
                <a:path w="1131601" h="2520559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T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142191" y="4828880"/>
            <a:ext cx="9752965" cy="1032847"/>
          </a:xfrm>
          <a:custGeom>
            <a:avLst/>
            <a:gdLst/>
            <a:ahLst/>
            <a:cxnLst/>
            <a:rect l="l" t="t" r="r" b="b"/>
            <a:pathLst>
              <a:path w="9752965" h="1032847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495"/>
            </a:stretch>
          </a:blipFill>
        </p:spPr>
        <p:txBody>
          <a:bodyPr/>
          <a:lstStyle/>
          <a:p>
            <a:endParaRPr lang="en-TZ"/>
          </a:p>
        </p:txBody>
      </p:sp>
      <p:grpSp>
        <p:nvGrpSpPr>
          <p:cNvPr id="7" name="Group 7"/>
          <p:cNvGrpSpPr/>
          <p:nvPr/>
        </p:nvGrpSpPr>
        <p:grpSpPr>
          <a:xfrm>
            <a:off x="2142191" y="3396305"/>
            <a:ext cx="9610044" cy="1948998"/>
            <a:chOff x="0" y="0"/>
            <a:chExt cx="3682024" cy="7467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82024" cy="746746"/>
            </a:xfrm>
            <a:custGeom>
              <a:avLst/>
              <a:gdLst/>
              <a:ahLst/>
              <a:cxnLst/>
              <a:rect l="l" t="t" r="r" b="b"/>
              <a:pathLst>
                <a:path w="3682024" h="746746">
                  <a:moveTo>
                    <a:pt x="0" y="0"/>
                  </a:moveTo>
                  <a:lnTo>
                    <a:pt x="3682024" y="0"/>
                  </a:lnTo>
                  <a:lnTo>
                    <a:pt x="3682024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T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474235" y="3673321"/>
            <a:ext cx="1156649" cy="1173721"/>
          </a:xfrm>
          <a:custGeom>
            <a:avLst/>
            <a:gdLst/>
            <a:ahLst/>
            <a:cxnLst/>
            <a:rect l="l" t="t" r="r" b="b"/>
            <a:pathLst>
              <a:path w="1156649" h="1173721">
                <a:moveTo>
                  <a:pt x="0" y="0"/>
                </a:moveTo>
                <a:lnTo>
                  <a:pt x="1156649" y="0"/>
                </a:lnTo>
                <a:lnTo>
                  <a:pt x="1156649" y="1173721"/>
                </a:lnTo>
                <a:lnTo>
                  <a:pt x="0" y="1173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11" name="Freeform 11"/>
          <p:cNvSpPr/>
          <p:nvPr/>
        </p:nvSpPr>
        <p:spPr>
          <a:xfrm>
            <a:off x="2142191" y="7210022"/>
            <a:ext cx="9752965" cy="1032847"/>
          </a:xfrm>
          <a:custGeom>
            <a:avLst/>
            <a:gdLst/>
            <a:ahLst/>
            <a:cxnLst/>
            <a:rect l="l" t="t" r="r" b="b"/>
            <a:pathLst>
              <a:path w="9752965" h="1032847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495"/>
            </a:stretch>
          </a:blipFill>
        </p:spPr>
        <p:txBody>
          <a:bodyPr/>
          <a:lstStyle/>
          <a:p>
            <a:endParaRPr lang="en-TZ"/>
          </a:p>
        </p:txBody>
      </p:sp>
      <p:grpSp>
        <p:nvGrpSpPr>
          <p:cNvPr id="12" name="Group 12"/>
          <p:cNvGrpSpPr/>
          <p:nvPr/>
        </p:nvGrpSpPr>
        <p:grpSpPr>
          <a:xfrm>
            <a:off x="2142191" y="5777447"/>
            <a:ext cx="9610044" cy="1948998"/>
            <a:chOff x="0" y="0"/>
            <a:chExt cx="3682024" cy="7467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82024" cy="746746"/>
            </a:xfrm>
            <a:custGeom>
              <a:avLst/>
              <a:gdLst/>
              <a:ahLst/>
              <a:cxnLst/>
              <a:rect l="l" t="t" r="r" b="b"/>
              <a:pathLst>
                <a:path w="3682024" h="746746">
                  <a:moveTo>
                    <a:pt x="0" y="0"/>
                  </a:moveTo>
                  <a:lnTo>
                    <a:pt x="3682024" y="0"/>
                  </a:lnTo>
                  <a:lnTo>
                    <a:pt x="3682024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TZ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371799" y="6162574"/>
            <a:ext cx="1159455" cy="1178744"/>
          </a:xfrm>
          <a:custGeom>
            <a:avLst/>
            <a:gdLst/>
            <a:ahLst/>
            <a:cxnLst/>
            <a:rect l="l" t="t" r="r" b="b"/>
            <a:pathLst>
              <a:path w="1159455" h="1178744">
                <a:moveTo>
                  <a:pt x="0" y="0"/>
                </a:moveTo>
                <a:lnTo>
                  <a:pt x="1159455" y="0"/>
                </a:lnTo>
                <a:lnTo>
                  <a:pt x="1159455" y="1178744"/>
                </a:lnTo>
                <a:lnTo>
                  <a:pt x="0" y="1178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16" name="TextBox 16"/>
          <p:cNvSpPr txBox="1"/>
          <p:nvPr/>
        </p:nvSpPr>
        <p:spPr>
          <a:xfrm>
            <a:off x="2142191" y="888605"/>
            <a:ext cx="7416941" cy="1686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774"/>
              </a:lnSpc>
            </a:pPr>
            <a:r>
              <a:rPr lang="en-US" sz="9981" spc="978">
                <a:solidFill>
                  <a:srgbClr val="231F20"/>
                </a:solidFill>
                <a:latin typeface="Oswald Bold"/>
              </a:rPr>
              <a:t>ISSUE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15033" y="3625696"/>
            <a:ext cx="7126047" cy="1304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61"/>
              </a:lnSpc>
              <a:spcBef>
                <a:spcPct val="0"/>
              </a:spcBef>
            </a:pPr>
            <a:r>
              <a:rPr lang="en-US" sz="2508" spc="245">
                <a:solidFill>
                  <a:srgbClr val="231F20"/>
                </a:solidFill>
                <a:latin typeface="DM Sans"/>
              </a:rPr>
              <a:t>Lack of awareness and transparency on the legal framework regarding land Occupancy.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08899" y="6114949"/>
            <a:ext cx="7132181" cy="1249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26"/>
              </a:lnSpc>
              <a:spcBef>
                <a:spcPct val="0"/>
              </a:spcBef>
            </a:pPr>
            <a:r>
              <a:rPr lang="en-US" sz="2410" spc="236">
                <a:solidFill>
                  <a:srgbClr val="231F20"/>
                </a:solidFill>
                <a:latin typeface="DM Sans"/>
              </a:rPr>
              <a:t>There is a need to have an integrated platform to ease the process of occupying land.</a:t>
            </a:r>
          </a:p>
        </p:txBody>
      </p:sp>
      <p:sp>
        <p:nvSpPr>
          <p:cNvPr id="19" name="Freeform 19"/>
          <p:cNvSpPr/>
          <p:nvPr/>
        </p:nvSpPr>
        <p:spPr>
          <a:xfrm>
            <a:off x="-2779578" y="734131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20" name="Freeform 20"/>
          <p:cNvSpPr/>
          <p:nvPr/>
        </p:nvSpPr>
        <p:spPr>
          <a:xfrm>
            <a:off x="11895156" y="3396305"/>
            <a:ext cx="6293302" cy="3955917"/>
          </a:xfrm>
          <a:custGeom>
            <a:avLst/>
            <a:gdLst/>
            <a:ahLst/>
            <a:cxnLst/>
            <a:rect l="l" t="t" r="r" b="b"/>
            <a:pathLst>
              <a:path w="6293302" h="3955917">
                <a:moveTo>
                  <a:pt x="0" y="0"/>
                </a:moveTo>
                <a:lnTo>
                  <a:pt x="6293302" y="0"/>
                </a:lnTo>
                <a:lnTo>
                  <a:pt x="6293302" y="3955917"/>
                </a:lnTo>
                <a:lnTo>
                  <a:pt x="0" y="39559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65121" b="-46993"/>
            </a:stretch>
          </a:blipFill>
        </p:spPr>
        <p:txBody>
          <a:bodyPr/>
          <a:lstStyle/>
          <a:p>
            <a:endParaRPr lang="en-T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3" name="Freeform 3"/>
          <p:cNvSpPr/>
          <p:nvPr/>
        </p:nvSpPr>
        <p:spPr>
          <a:xfrm rot="887923">
            <a:off x="13539728" y="-9000283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4" name="Freeform 4"/>
          <p:cNvSpPr/>
          <p:nvPr/>
        </p:nvSpPr>
        <p:spPr>
          <a:xfrm>
            <a:off x="3355286" y="4483209"/>
            <a:ext cx="4740715" cy="4812004"/>
          </a:xfrm>
          <a:custGeom>
            <a:avLst/>
            <a:gdLst/>
            <a:ahLst/>
            <a:cxnLst/>
            <a:rect l="l" t="t" r="r" b="b"/>
            <a:pathLst>
              <a:path w="4740715" h="4812004">
                <a:moveTo>
                  <a:pt x="0" y="0"/>
                </a:moveTo>
                <a:lnTo>
                  <a:pt x="4740715" y="0"/>
                </a:lnTo>
                <a:lnTo>
                  <a:pt x="4740715" y="4812004"/>
                </a:lnTo>
                <a:lnTo>
                  <a:pt x="0" y="48120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5" name="Freeform 5"/>
          <p:cNvSpPr/>
          <p:nvPr/>
        </p:nvSpPr>
        <p:spPr>
          <a:xfrm>
            <a:off x="9800309" y="4417274"/>
            <a:ext cx="4500115" cy="4588817"/>
          </a:xfrm>
          <a:custGeom>
            <a:avLst/>
            <a:gdLst/>
            <a:ahLst/>
            <a:cxnLst/>
            <a:rect l="l" t="t" r="r" b="b"/>
            <a:pathLst>
              <a:path w="4500115" h="4588817">
                <a:moveTo>
                  <a:pt x="0" y="0"/>
                </a:moveTo>
                <a:lnTo>
                  <a:pt x="4500115" y="0"/>
                </a:lnTo>
                <a:lnTo>
                  <a:pt x="4500115" y="4588817"/>
                </a:lnTo>
                <a:lnTo>
                  <a:pt x="0" y="45888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4863"/>
            </a:stretch>
          </a:blipFill>
        </p:spPr>
        <p:txBody>
          <a:bodyPr/>
          <a:lstStyle/>
          <a:p>
            <a:endParaRPr lang="en-TZ"/>
          </a:p>
        </p:txBody>
      </p:sp>
      <p:grpSp>
        <p:nvGrpSpPr>
          <p:cNvPr id="6" name="Group 6"/>
          <p:cNvGrpSpPr/>
          <p:nvPr/>
        </p:nvGrpSpPr>
        <p:grpSpPr>
          <a:xfrm>
            <a:off x="8096001" y="6405212"/>
            <a:ext cx="1704308" cy="1838544"/>
            <a:chOff x="0" y="0"/>
            <a:chExt cx="753456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53456" cy="812800"/>
            </a:xfrm>
            <a:custGeom>
              <a:avLst/>
              <a:gdLst/>
              <a:ahLst/>
              <a:cxnLst/>
              <a:rect l="l" t="t" r="r" b="b"/>
              <a:pathLst>
                <a:path w="753456" h="812800">
                  <a:moveTo>
                    <a:pt x="753456" y="406400"/>
                  </a:moveTo>
                  <a:lnTo>
                    <a:pt x="347056" y="0"/>
                  </a:lnTo>
                  <a:lnTo>
                    <a:pt x="347056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347056" y="609600"/>
                  </a:lnTo>
                  <a:lnTo>
                    <a:pt x="347056" y="812800"/>
                  </a:lnTo>
                  <a:lnTo>
                    <a:pt x="753456" y="406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T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84150"/>
              <a:ext cx="7112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64611" y="945216"/>
            <a:ext cx="14306835" cy="938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2"/>
              </a:lnSpc>
              <a:spcBef>
                <a:spcPct val="0"/>
              </a:spcBef>
            </a:pPr>
            <a:r>
              <a:rPr lang="en-US" sz="5632" spc="551">
                <a:solidFill>
                  <a:srgbClr val="231F20"/>
                </a:solidFill>
                <a:latin typeface="Oswald Bold"/>
              </a:rPr>
              <a:t>POSSIBLE SOLUTION (</a:t>
            </a:r>
            <a:r>
              <a:rPr lang="en-US" sz="5632" u="sng" spc="551">
                <a:solidFill>
                  <a:srgbClr val="231F20"/>
                </a:solidFill>
                <a:latin typeface="Oswald Bold"/>
              </a:rPr>
              <a:t>ARDHI PORTAL</a:t>
            </a:r>
            <a:r>
              <a:rPr lang="en-US" sz="5632" spc="551">
                <a:solidFill>
                  <a:srgbClr val="231F20"/>
                </a:solidFill>
                <a:latin typeface="Oswald Bold"/>
              </a:rPr>
              <a:t>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13856" y="1962986"/>
            <a:ext cx="11253936" cy="2520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4"/>
              </a:lnSpc>
            </a:pPr>
            <a:r>
              <a:rPr lang="en-US" sz="3603">
                <a:solidFill>
                  <a:srgbClr val="100F0D"/>
                </a:solidFill>
                <a:latin typeface="Montserrat Light"/>
              </a:rPr>
              <a:t>Developing an integrated / Decentralized WEB PORTAL that provides transparency, and accessibility of Land information towards access and tenure security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43693" y="9295213"/>
            <a:ext cx="4652308" cy="60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8"/>
              </a:lnSpc>
            </a:pPr>
            <a:r>
              <a:rPr lang="en-US" sz="3391">
                <a:solidFill>
                  <a:srgbClr val="100F0D"/>
                </a:solidFill>
                <a:latin typeface="Montserrat Light Bold"/>
              </a:rPr>
              <a:t>Centralized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00309" y="8983503"/>
            <a:ext cx="4652308" cy="1227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8"/>
              </a:lnSpc>
            </a:pPr>
            <a:r>
              <a:rPr lang="en-US" sz="3391">
                <a:solidFill>
                  <a:srgbClr val="100F0D"/>
                </a:solidFill>
                <a:latin typeface="Montserrat Light Bold"/>
              </a:rPr>
              <a:t>Decentralized (ARDHI PORTAL)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3" name="Freeform 3"/>
          <p:cNvSpPr/>
          <p:nvPr/>
        </p:nvSpPr>
        <p:spPr>
          <a:xfrm rot="257863">
            <a:off x="-571305" y="6150994"/>
            <a:ext cx="21273218" cy="9128145"/>
          </a:xfrm>
          <a:custGeom>
            <a:avLst/>
            <a:gdLst/>
            <a:ahLst/>
            <a:cxnLst/>
            <a:rect l="l" t="t" r="r" b="b"/>
            <a:pathLst>
              <a:path w="21273218" h="9128145">
                <a:moveTo>
                  <a:pt x="0" y="0"/>
                </a:moveTo>
                <a:lnTo>
                  <a:pt x="21273219" y="0"/>
                </a:lnTo>
                <a:lnTo>
                  <a:pt x="21273219" y="9128145"/>
                </a:lnTo>
                <a:lnTo>
                  <a:pt x="0" y="9128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4" name="Freeform 4"/>
          <p:cNvSpPr/>
          <p:nvPr/>
        </p:nvSpPr>
        <p:spPr>
          <a:xfrm>
            <a:off x="11885510" y="8765585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2" y="0"/>
                </a:lnTo>
                <a:lnTo>
                  <a:pt x="4128022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495"/>
            </a:stretch>
          </a:blipFill>
        </p:spPr>
        <p:txBody>
          <a:bodyPr/>
          <a:lstStyle/>
          <a:p>
            <a:endParaRPr lang="en-TZ"/>
          </a:p>
        </p:txBody>
      </p:sp>
      <p:grpSp>
        <p:nvGrpSpPr>
          <p:cNvPr id="5" name="Group 5"/>
          <p:cNvGrpSpPr/>
          <p:nvPr/>
        </p:nvGrpSpPr>
        <p:grpSpPr>
          <a:xfrm>
            <a:off x="11900353" y="4678112"/>
            <a:ext cx="4113179" cy="4087473"/>
            <a:chOff x="0" y="0"/>
            <a:chExt cx="1279723" cy="12717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T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080191" y="8765585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1" y="0"/>
                </a:lnTo>
                <a:lnTo>
                  <a:pt x="4128021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495"/>
            </a:stretch>
          </a:blipFill>
        </p:spPr>
        <p:txBody>
          <a:bodyPr/>
          <a:lstStyle/>
          <a:p>
            <a:endParaRPr lang="en-TZ"/>
          </a:p>
        </p:txBody>
      </p:sp>
      <p:grpSp>
        <p:nvGrpSpPr>
          <p:cNvPr id="9" name="Group 9"/>
          <p:cNvGrpSpPr/>
          <p:nvPr/>
        </p:nvGrpSpPr>
        <p:grpSpPr>
          <a:xfrm>
            <a:off x="7095033" y="4678112"/>
            <a:ext cx="4113179" cy="4087473"/>
            <a:chOff x="0" y="0"/>
            <a:chExt cx="1279723" cy="12717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TZ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274468" y="8765585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2" y="0"/>
                </a:lnTo>
                <a:lnTo>
                  <a:pt x="4128022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495"/>
            </a:stretch>
          </a:blipFill>
        </p:spPr>
        <p:txBody>
          <a:bodyPr/>
          <a:lstStyle/>
          <a:p>
            <a:endParaRPr lang="en-TZ"/>
          </a:p>
        </p:txBody>
      </p:sp>
      <p:grpSp>
        <p:nvGrpSpPr>
          <p:cNvPr id="13" name="Group 13"/>
          <p:cNvGrpSpPr/>
          <p:nvPr/>
        </p:nvGrpSpPr>
        <p:grpSpPr>
          <a:xfrm>
            <a:off x="2289311" y="4678112"/>
            <a:ext cx="4113179" cy="4087473"/>
            <a:chOff x="0" y="0"/>
            <a:chExt cx="1279723" cy="127172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TZ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321316" y="3653528"/>
            <a:ext cx="2049168" cy="204916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TZ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119617" y="3653528"/>
            <a:ext cx="2049168" cy="2049168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TZ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933709" y="3653528"/>
            <a:ext cx="2049168" cy="2049168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TZ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3272985" y="3986188"/>
            <a:ext cx="1353071" cy="1353071"/>
          </a:xfrm>
          <a:custGeom>
            <a:avLst/>
            <a:gdLst/>
            <a:ahLst/>
            <a:cxnLst/>
            <a:rect l="l" t="t" r="r" b="b"/>
            <a:pathLst>
              <a:path w="1353071" h="1353071">
                <a:moveTo>
                  <a:pt x="0" y="0"/>
                </a:moveTo>
                <a:lnTo>
                  <a:pt x="1353071" y="0"/>
                </a:lnTo>
                <a:lnTo>
                  <a:pt x="1353071" y="1353071"/>
                </a:lnTo>
                <a:lnTo>
                  <a:pt x="0" y="13530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26" name="Freeform 26"/>
          <p:cNvSpPr/>
          <p:nvPr/>
        </p:nvSpPr>
        <p:spPr>
          <a:xfrm>
            <a:off x="3752976" y="3958717"/>
            <a:ext cx="1171006" cy="1184783"/>
          </a:xfrm>
          <a:custGeom>
            <a:avLst/>
            <a:gdLst/>
            <a:ahLst/>
            <a:cxnLst/>
            <a:rect l="l" t="t" r="r" b="b"/>
            <a:pathLst>
              <a:path w="1171006" h="1184783">
                <a:moveTo>
                  <a:pt x="0" y="0"/>
                </a:moveTo>
                <a:lnTo>
                  <a:pt x="1171006" y="0"/>
                </a:lnTo>
                <a:lnTo>
                  <a:pt x="1171006" y="1184783"/>
                </a:lnTo>
                <a:lnTo>
                  <a:pt x="0" y="11847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27" name="Freeform 27"/>
          <p:cNvSpPr/>
          <p:nvPr/>
        </p:nvSpPr>
        <p:spPr>
          <a:xfrm>
            <a:off x="8538081" y="3916415"/>
            <a:ext cx="1227085" cy="1227085"/>
          </a:xfrm>
          <a:custGeom>
            <a:avLst/>
            <a:gdLst/>
            <a:ahLst/>
            <a:cxnLst/>
            <a:rect l="l" t="t" r="r" b="b"/>
            <a:pathLst>
              <a:path w="1227085" h="1227085">
                <a:moveTo>
                  <a:pt x="0" y="0"/>
                </a:moveTo>
                <a:lnTo>
                  <a:pt x="1227084" y="0"/>
                </a:lnTo>
                <a:lnTo>
                  <a:pt x="1227084" y="1227085"/>
                </a:lnTo>
                <a:lnTo>
                  <a:pt x="0" y="122708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28" name="TextBox 28"/>
          <p:cNvSpPr txBox="1"/>
          <p:nvPr/>
        </p:nvSpPr>
        <p:spPr>
          <a:xfrm>
            <a:off x="2335030" y="866775"/>
            <a:ext cx="13617940" cy="1594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TARGETED GROUP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729744" y="6295244"/>
            <a:ext cx="3536615" cy="1251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03"/>
              </a:lnSpc>
              <a:spcBef>
                <a:spcPct val="0"/>
              </a:spcBef>
            </a:pPr>
            <a:r>
              <a:rPr lang="en-US" sz="3625" spc="355">
                <a:solidFill>
                  <a:srgbClr val="FDFBFB"/>
                </a:solidFill>
                <a:latin typeface="Oswald"/>
              </a:rPr>
              <a:t>LOCAL COMMUNITY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228131" y="6295244"/>
            <a:ext cx="3846983" cy="1355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42"/>
              </a:lnSpc>
              <a:spcBef>
                <a:spcPct val="0"/>
              </a:spcBef>
            </a:pPr>
            <a:r>
              <a:rPr lang="en-US" sz="3944" spc="386">
                <a:solidFill>
                  <a:srgbClr val="FDFBFB"/>
                </a:solidFill>
                <a:latin typeface="Oswald"/>
              </a:rPr>
              <a:t>BUSINESS GROUPS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470846" y="6446519"/>
            <a:ext cx="2974893" cy="1204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8"/>
              </a:lnSpc>
              <a:spcBef>
                <a:spcPct val="0"/>
              </a:spcBef>
            </a:pPr>
            <a:r>
              <a:rPr lang="en-US" sz="3549" spc="347">
                <a:solidFill>
                  <a:srgbClr val="FDFBFB"/>
                </a:solidFill>
                <a:latin typeface="Oswald"/>
              </a:rPr>
              <a:t>PLANNING AUTHORITY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3" name="Freeform 3"/>
          <p:cNvSpPr/>
          <p:nvPr/>
        </p:nvSpPr>
        <p:spPr>
          <a:xfrm>
            <a:off x="5307472" y="6672678"/>
            <a:ext cx="7673056" cy="7673056"/>
          </a:xfrm>
          <a:custGeom>
            <a:avLst/>
            <a:gdLst/>
            <a:ahLst/>
            <a:cxnLst/>
            <a:rect l="l" t="t" r="r" b="b"/>
            <a:pathLst>
              <a:path w="7673056" h="7673056">
                <a:moveTo>
                  <a:pt x="0" y="0"/>
                </a:moveTo>
                <a:lnTo>
                  <a:pt x="7673056" y="0"/>
                </a:lnTo>
                <a:lnTo>
                  <a:pt x="7673056" y="7673056"/>
                </a:lnTo>
                <a:lnTo>
                  <a:pt x="0" y="7673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4" name="Freeform 4"/>
          <p:cNvSpPr/>
          <p:nvPr/>
        </p:nvSpPr>
        <p:spPr>
          <a:xfrm>
            <a:off x="8024816" y="5501099"/>
            <a:ext cx="2238367" cy="2238367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8" y="0"/>
                </a:lnTo>
                <a:lnTo>
                  <a:pt x="2238368" y="2238367"/>
                </a:lnTo>
                <a:lnTo>
                  <a:pt x="0" y="22383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5" name="Freeform 5"/>
          <p:cNvSpPr/>
          <p:nvPr/>
        </p:nvSpPr>
        <p:spPr>
          <a:xfrm>
            <a:off x="8663659" y="6094012"/>
            <a:ext cx="960682" cy="1052540"/>
          </a:xfrm>
          <a:custGeom>
            <a:avLst/>
            <a:gdLst/>
            <a:ahLst/>
            <a:cxnLst/>
            <a:rect l="l" t="t" r="r" b="b"/>
            <a:pathLst>
              <a:path w="960682" h="1052540">
                <a:moveTo>
                  <a:pt x="0" y="0"/>
                </a:moveTo>
                <a:lnTo>
                  <a:pt x="960682" y="0"/>
                </a:lnTo>
                <a:lnTo>
                  <a:pt x="960682" y="1052541"/>
                </a:lnTo>
                <a:lnTo>
                  <a:pt x="0" y="10525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6" name="Freeform 6"/>
          <p:cNvSpPr/>
          <p:nvPr/>
        </p:nvSpPr>
        <p:spPr>
          <a:xfrm>
            <a:off x="11539534" y="7377531"/>
            <a:ext cx="2238367" cy="2238367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7" y="0"/>
                </a:lnTo>
                <a:lnTo>
                  <a:pt x="2238367" y="2238368"/>
                </a:lnTo>
                <a:lnTo>
                  <a:pt x="0" y="22383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7" name="Freeform 7"/>
          <p:cNvSpPr/>
          <p:nvPr/>
        </p:nvSpPr>
        <p:spPr>
          <a:xfrm>
            <a:off x="4510099" y="7377531"/>
            <a:ext cx="2238367" cy="2238367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7" y="0"/>
                </a:lnTo>
                <a:lnTo>
                  <a:pt x="2238367" y="2238368"/>
                </a:lnTo>
                <a:lnTo>
                  <a:pt x="0" y="22383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8" name="Freeform 8"/>
          <p:cNvSpPr/>
          <p:nvPr/>
        </p:nvSpPr>
        <p:spPr>
          <a:xfrm>
            <a:off x="4994936" y="7891202"/>
            <a:ext cx="1268693" cy="1211025"/>
          </a:xfrm>
          <a:custGeom>
            <a:avLst/>
            <a:gdLst/>
            <a:ahLst/>
            <a:cxnLst/>
            <a:rect l="l" t="t" r="r" b="b"/>
            <a:pathLst>
              <a:path w="1268693" h="1211025">
                <a:moveTo>
                  <a:pt x="0" y="0"/>
                </a:moveTo>
                <a:lnTo>
                  <a:pt x="1268693" y="0"/>
                </a:lnTo>
                <a:lnTo>
                  <a:pt x="1268693" y="1211025"/>
                </a:lnTo>
                <a:lnTo>
                  <a:pt x="0" y="12110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grpSp>
        <p:nvGrpSpPr>
          <p:cNvPr id="9" name="Group 9"/>
          <p:cNvGrpSpPr/>
          <p:nvPr/>
        </p:nvGrpSpPr>
        <p:grpSpPr>
          <a:xfrm>
            <a:off x="7406999" y="4615465"/>
            <a:ext cx="3474003" cy="647719"/>
            <a:chOff x="0" y="0"/>
            <a:chExt cx="914964" cy="1705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TZ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DM Sans Bold"/>
                </a:rPr>
                <a:t> INTERGRITY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268378" y="5660283"/>
            <a:ext cx="3474003" cy="647719"/>
            <a:chOff x="0" y="0"/>
            <a:chExt cx="914964" cy="17059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TZ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DM Sans Bold"/>
                </a:rPr>
                <a:t>TRANSPARENT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393762" y="5853912"/>
            <a:ext cx="3474003" cy="647719"/>
            <a:chOff x="0" y="0"/>
            <a:chExt cx="914964" cy="17059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TZ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DM Sans Bold"/>
                </a:rPr>
                <a:t>TIME SAVER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4479722" y="-4833750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1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19" name="Freeform 19"/>
          <p:cNvSpPr/>
          <p:nvPr/>
        </p:nvSpPr>
        <p:spPr>
          <a:xfrm rot="-4176364">
            <a:off x="-4105129" y="653023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6"/>
                </a:lnTo>
                <a:lnTo>
                  <a:pt x="0" y="78154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42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20" name="Freeform 20"/>
          <p:cNvSpPr/>
          <p:nvPr/>
        </p:nvSpPr>
        <p:spPr>
          <a:xfrm>
            <a:off x="12010989" y="7840464"/>
            <a:ext cx="1295457" cy="1312502"/>
          </a:xfrm>
          <a:custGeom>
            <a:avLst/>
            <a:gdLst/>
            <a:ahLst/>
            <a:cxnLst/>
            <a:rect l="l" t="t" r="r" b="b"/>
            <a:pathLst>
              <a:path w="1295457" h="1312502">
                <a:moveTo>
                  <a:pt x="0" y="0"/>
                </a:moveTo>
                <a:lnTo>
                  <a:pt x="1295457" y="0"/>
                </a:lnTo>
                <a:lnTo>
                  <a:pt x="1295457" y="1312502"/>
                </a:lnTo>
                <a:lnTo>
                  <a:pt x="0" y="131250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21" name="TextBox 21"/>
          <p:cNvSpPr txBox="1"/>
          <p:nvPr/>
        </p:nvSpPr>
        <p:spPr>
          <a:xfrm>
            <a:off x="5922878" y="1798471"/>
            <a:ext cx="6735839" cy="14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70"/>
              </a:lnSpc>
            </a:pPr>
            <a:r>
              <a:rPr lang="en-US" sz="8601" spc="455">
                <a:solidFill>
                  <a:srgbClr val="231F20"/>
                </a:solidFill>
                <a:latin typeface="Oswald Bold"/>
              </a:rPr>
              <a:t>IMPORTANCE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138875" y="4042536"/>
            <a:ext cx="6254887" cy="33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74"/>
              </a:lnSpc>
              <a:spcBef>
                <a:spcPct val="0"/>
              </a:spcBef>
            </a:pPr>
            <a:r>
              <a:rPr lang="en-US" sz="2010" spc="197">
                <a:solidFill>
                  <a:srgbClr val="231F20"/>
                </a:solidFill>
                <a:latin typeface="DM Sans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197248" y="8156825"/>
            <a:ext cx="3893505" cy="9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13"/>
              </a:lnSpc>
              <a:spcBef>
                <a:spcPct val="0"/>
              </a:spcBef>
            </a:pPr>
            <a:r>
              <a:rPr lang="en-US" sz="2908" spc="285">
                <a:solidFill>
                  <a:srgbClr val="231F20"/>
                </a:solidFill>
                <a:latin typeface="DM Sans Bold"/>
              </a:rPr>
              <a:t>Crowdsourced Data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3" name="Freeform 3"/>
          <p:cNvSpPr/>
          <p:nvPr/>
        </p:nvSpPr>
        <p:spPr>
          <a:xfrm rot="-10580377">
            <a:off x="10422212" y="-9139578"/>
            <a:ext cx="24036383" cy="24664199"/>
          </a:xfrm>
          <a:custGeom>
            <a:avLst/>
            <a:gdLst/>
            <a:ahLst/>
            <a:cxnLst/>
            <a:rect l="l" t="t" r="r" b="b"/>
            <a:pathLst>
              <a:path w="24036383" h="24664199">
                <a:moveTo>
                  <a:pt x="0" y="0"/>
                </a:moveTo>
                <a:lnTo>
                  <a:pt x="24036383" y="0"/>
                </a:lnTo>
                <a:lnTo>
                  <a:pt x="24036383" y="24664199"/>
                </a:lnTo>
                <a:lnTo>
                  <a:pt x="0" y="246641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  <p:sp>
        <p:nvSpPr>
          <p:cNvPr id="4" name="TextBox 4"/>
          <p:cNvSpPr txBox="1"/>
          <p:nvPr/>
        </p:nvSpPr>
        <p:spPr>
          <a:xfrm>
            <a:off x="2191006" y="3360224"/>
            <a:ext cx="8097687" cy="1594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THANK  YOU 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-4254153" y="7476061"/>
            <a:ext cx="11881594" cy="3564478"/>
          </a:xfrm>
          <a:custGeom>
            <a:avLst/>
            <a:gdLst/>
            <a:ahLst/>
            <a:cxnLst/>
            <a:rect l="l" t="t" r="r" b="b"/>
            <a:pathLst>
              <a:path w="11881594" h="3564478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97</Words>
  <Application>Microsoft Office PowerPoint</Application>
  <PresentationFormat>Custom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Oswald Bold</vt:lpstr>
      <vt:lpstr>Montserrat Light</vt:lpstr>
      <vt:lpstr>Calibri</vt:lpstr>
      <vt:lpstr>Oswald</vt:lpstr>
      <vt:lpstr>Open Sauce</vt:lpstr>
      <vt:lpstr>DM Sans Bold</vt:lpstr>
      <vt:lpstr>Arial</vt:lpstr>
      <vt:lpstr>DM Sans</vt:lpstr>
      <vt:lpstr>Montserrat Light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2</dc:title>
  <cp:lastModifiedBy>Sam Gidori</cp:lastModifiedBy>
  <cp:revision>2</cp:revision>
  <dcterms:created xsi:type="dcterms:W3CDTF">2006-08-16T00:00:00Z</dcterms:created>
  <dcterms:modified xsi:type="dcterms:W3CDTF">2023-09-30T09:52:55Z</dcterms:modified>
  <dc:identifier>DAFv1QaNoQw</dc:identifier>
</cp:coreProperties>
</file>