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</p:sldIdLst>
  <p:sldSz cx="18288000" cy="10287000"/>
  <p:notesSz cx="18288000" cy="10287000"/>
  <p:embeddedFontLst>
    <p:embeddedFont>
      <p:font typeface="LLQDUE+Montserrat-Bold"/>
      <p:regular r:id="rId11"/>
    </p:embeddedFont>
    <p:embeddedFont>
      <p:font typeface="QMIAFF+ChunkFive-Roman"/>
      <p:regular r:id="rId12"/>
    </p:embeddedFont>
    <p:embeddedFont>
      <p:font typeface="QJHCOE+ArchivoBlack-Regular"/>
      <p:regular r:id="rId13"/>
    </p:embeddedFont>
    <p:embeddedFont>
      <p:font typeface="GKTRQO+ArialMT"/>
      <p:regular r:id="rId14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font" Target="fonts/font1.fntdata" /><Relationship Id="rId12" Type="http://schemas.openxmlformats.org/officeDocument/2006/relationships/font" Target="fonts/font2.fntdata" /><Relationship Id="rId13" Type="http://schemas.openxmlformats.org/officeDocument/2006/relationships/font" Target="fonts/font3.fntdata" /><Relationship Id="rId14" Type="http://schemas.openxmlformats.org/officeDocument/2006/relationships/font" Target="fonts/font4.fntdata" /><Relationship Id="rId2" Type="http://schemas.openxmlformats.org/officeDocument/2006/relationships/tableStyles" Target="tableStyles.xml" /><Relationship Id="rId3" Type="http://schemas.openxmlformats.org/officeDocument/2006/relationships/viewProps" Target="viewProps.xml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896963" y="3751287"/>
            <a:ext cx="8834797" cy="28303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662"/>
              </a:lnSpc>
              <a:spcBef>
                <a:spcPts val="0"/>
              </a:spcBef>
              <a:spcAft>
                <a:spcPts val="0"/>
              </a:spcAft>
            </a:pPr>
            <a:r>
              <a:rPr dirty="0" sz="5550" spc="77" b="1">
                <a:solidFill>
                  <a:srgbClr val="040506"/>
                </a:solidFill>
                <a:latin typeface="LLQDUE+Montserrat-Bold"/>
                <a:cs typeface="LLQDUE+Montserrat-Bold"/>
              </a:rPr>
              <a:t>TURNING</a:t>
            </a:r>
            <a:r>
              <a:rPr dirty="0" sz="5550" spc="77" b="1">
                <a:solidFill>
                  <a:srgbClr val="040506"/>
                </a:solidFill>
                <a:latin typeface="LLQDUE+Montserrat-Bold"/>
                <a:cs typeface="LLQDUE+Montserrat-Bold"/>
              </a:rPr>
              <a:t> </a:t>
            </a:r>
            <a:r>
              <a:rPr dirty="0" sz="5550" spc="77" b="1">
                <a:solidFill>
                  <a:srgbClr val="040506"/>
                </a:solidFill>
                <a:latin typeface="LLQDUE+Montserrat-Bold"/>
                <a:cs typeface="LLQDUE+Montserrat-Bold"/>
              </a:rPr>
              <a:t>SOLID</a:t>
            </a:r>
            <a:r>
              <a:rPr dirty="0" sz="5550" spc="77" b="1">
                <a:solidFill>
                  <a:srgbClr val="040506"/>
                </a:solidFill>
                <a:latin typeface="LLQDUE+Montserrat-Bold"/>
                <a:cs typeface="LLQDUE+Montserrat-Bold"/>
              </a:rPr>
              <a:t> </a:t>
            </a:r>
            <a:r>
              <a:rPr dirty="0" sz="5550" spc="79" b="1">
                <a:solidFill>
                  <a:srgbClr val="040506"/>
                </a:solidFill>
                <a:latin typeface="LLQDUE+Montserrat-Bold"/>
                <a:cs typeface="LLQDUE+Montserrat-Bold"/>
              </a:rPr>
              <a:t>WASTE</a:t>
            </a:r>
          </a:p>
          <a:p>
            <a:pPr marL="829238" marR="0">
              <a:lnSpc>
                <a:spcPts val="6662"/>
              </a:lnSpc>
              <a:spcBef>
                <a:spcPts val="949"/>
              </a:spcBef>
              <a:spcAft>
                <a:spcPts val="0"/>
              </a:spcAft>
            </a:pPr>
            <a:r>
              <a:rPr dirty="0" sz="5550" spc="77" b="1">
                <a:solidFill>
                  <a:srgbClr val="040506"/>
                </a:solidFill>
                <a:latin typeface="LLQDUE+Montserrat-Bold"/>
                <a:cs typeface="LLQDUE+Montserrat-Bold"/>
              </a:rPr>
              <a:t>INTO</a:t>
            </a:r>
            <a:r>
              <a:rPr dirty="0" sz="5550" spc="77" b="1">
                <a:solidFill>
                  <a:srgbClr val="040506"/>
                </a:solidFill>
                <a:latin typeface="LLQDUE+Montserrat-Bold"/>
                <a:cs typeface="LLQDUE+Montserrat-Bold"/>
              </a:rPr>
              <a:t> </a:t>
            </a:r>
            <a:r>
              <a:rPr dirty="0" sz="5550" spc="77" b="1">
                <a:solidFill>
                  <a:srgbClr val="040506"/>
                </a:solidFill>
                <a:latin typeface="LLQDUE+Montserrat-Bold"/>
                <a:cs typeface="LLQDUE+Montserrat-Bold"/>
              </a:rPr>
              <a:t>AFFORDABLE</a:t>
            </a:r>
          </a:p>
          <a:p>
            <a:pPr marL="2509745" marR="0">
              <a:lnSpc>
                <a:spcPts val="6662"/>
              </a:lnSpc>
              <a:spcBef>
                <a:spcPts val="999"/>
              </a:spcBef>
              <a:spcAft>
                <a:spcPts val="0"/>
              </a:spcAft>
            </a:pPr>
            <a:r>
              <a:rPr dirty="0" sz="5550" spc="77" b="1">
                <a:solidFill>
                  <a:srgbClr val="040506"/>
                </a:solidFill>
                <a:latin typeface="LLQDUE+Montserrat-Bold"/>
                <a:cs typeface="LLQDUE+Montserrat-Bold"/>
              </a:rPr>
              <a:t>HOUSING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60148" y="8537230"/>
            <a:ext cx="4794171" cy="5703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90"/>
              </a:lnSpc>
              <a:spcBef>
                <a:spcPts val="0"/>
              </a:spcBef>
              <a:spcAft>
                <a:spcPts val="0"/>
              </a:spcAft>
            </a:pPr>
            <a:r>
              <a:rPr dirty="0" sz="3500" spc="51">
                <a:solidFill>
                  <a:srgbClr val="040506"/>
                </a:solidFill>
                <a:latin typeface="QMIAFF+ChunkFive-Roman"/>
                <a:cs typeface="QMIAFF+ChunkFive-Roman"/>
              </a:rPr>
              <a:t>FINANCER</a:t>
            </a:r>
            <a:r>
              <a:rPr dirty="0" sz="3500" spc="50">
                <a:solidFill>
                  <a:srgbClr val="040506"/>
                </a:solidFill>
                <a:latin typeface="QMIAFF+ChunkFive-Roman"/>
                <a:cs typeface="QMIAFF+ChunkFive-Roman"/>
              </a:rPr>
              <a:t> </a:t>
            </a:r>
            <a:r>
              <a:rPr dirty="0" sz="3500" spc="51">
                <a:solidFill>
                  <a:srgbClr val="040506"/>
                </a:solidFill>
                <a:latin typeface="QMIAFF+ChunkFive-Roman"/>
                <a:cs typeface="QMIAFF+ChunkFive-Roman"/>
              </a:rPr>
              <a:t>GROUP</a:t>
            </a:r>
            <a:r>
              <a:rPr dirty="0" sz="3500" spc="50">
                <a:solidFill>
                  <a:srgbClr val="040506"/>
                </a:solidFill>
                <a:latin typeface="QMIAFF+ChunkFive-Roman"/>
                <a:cs typeface="QMIAFF+ChunkFive-Roman"/>
              </a:rPr>
              <a:t> </a:t>
            </a:r>
            <a:r>
              <a:rPr dirty="0" sz="3500">
                <a:solidFill>
                  <a:srgbClr val="040506"/>
                </a:solidFill>
                <a:latin typeface="QMIAFF+ChunkFive-Roman"/>
                <a:cs typeface="QMIAFF+ChunkFive-Roman"/>
              </a:rPr>
              <a:t>3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683918" y="1571284"/>
            <a:ext cx="9081011" cy="1141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684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0" spc="50">
                <a:solidFill>
                  <a:srgbClr val="ffffff"/>
                </a:solidFill>
                <a:highlight>
                  <a:srgbClr val="000080"/>
                </a:highlight>
                <a:latin typeface="QJHCOE+ArchivoBlack-Regular"/>
                <a:cs typeface="QJHCOE+ArchivoBlack-Regular"/>
              </a:rPr>
              <a:t>INTRODUCTION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49047" y="5540847"/>
            <a:ext cx="11570658" cy="25273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11"/>
              </a:lnSpc>
              <a:spcBef>
                <a:spcPts val="0"/>
              </a:spcBef>
              <a:spcAft>
                <a:spcPts val="0"/>
              </a:spcAft>
            </a:pPr>
            <a:r>
              <a:rPr dirty="0" sz="3950">
                <a:solidFill>
                  <a:srgbClr val="000000"/>
                </a:solidFill>
                <a:latin typeface="GKTRQO+ArialMT"/>
                <a:cs typeface="GKTRQO+ArialMT"/>
              </a:rPr>
              <a:t>•</a:t>
            </a:r>
            <a:r>
              <a:rPr dirty="0" sz="3950" spc="9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900">
                <a:solidFill>
                  <a:srgbClr val="000000"/>
                </a:solidFill>
                <a:latin typeface="QJHCOE+ArchivoBlack-Regular"/>
                <a:cs typeface="QJHCOE+ArchivoBlack-Regular"/>
              </a:rPr>
              <a:t>Low-income</a:t>
            </a:r>
            <a:r>
              <a:rPr dirty="0" sz="3900" spc="4595">
                <a:solidFill>
                  <a:srgbClr val="000000"/>
                </a:solidFill>
                <a:latin typeface="QJHCOE+ArchivoBlack-Regular"/>
                <a:cs typeface="QJHCOE+ArchivoBlack-Regular"/>
              </a:rPr>
              <a:t> </a:t>
            </a:r>
            <a:r>
              <a:rPr dirty="0" sz="3900">
                <a:solidFill>
                  <a:srgbClr val="000000"/>
                </a:solidFill>
                <a:latin typeface="QJHCOE+ArchivoBlack-Regular"/>
                <a:cs typeface="QJHCOE+ArchivoBlack-Regular"/>
              </a:rPr>
              <a:t>families</a:t>
            </a:r>
            <a:r>
              <a:rPr dirty="0" sz="3900" spc="4636">
                <a:solidFill>
                  <a:srgbClr val="000000"/>
                </a:solidFill>
                <a:latin typeface="QJHCOE+ArchivoBlack-Regular"/>
                <a:cs typeface="QJHCOE+ArchivoBlack-Regular"/>
              </a:rPr>
              <a:t> </a:t>
            </a:r>
            <a:r>
              <a:rPr dirty="0" sz="3900">
                <a:solidFill>
                  <a:srgbClr val="000000"/>
                </a:solidFill>
                <a:latin typeface="QJHCOE+ArchivoBlack-Regular"/>
                <a:cs typeface="QJHCOE+ArchivoBlack-Regular"/>
              </a:rPr>
              <a:t>face</a:t>
            </a:r>
            <a:r>
              <a:rPr dirty="0" sz="3900" spc="4625">
                <a:solidFill>
                  <a:srgbClr val="000000"/>
                </a:solidFill>
                <a:latin typeface="QJHCOE+ArchivoBlack-Regular"/>
                <a:cs typeface="QJHCOE+ArchivoBlack-Regular"/>
              </a:rPr>
              <a:t> </a:t>
            </a:r>
            <a:r>
              <a:rPr dirty="0" sz="3900">
                <a:solidFill>
                  <a:srgbClr val="000000"/>
                </a:solidFill>
                <a:latin typeface="QJHCOE+ArchivoBlack-Regular"/>
                <a:cs typeface="QJHCOE+ArchivoBlack-Regular"/>
              </a:rPr>
              <a:t>a</a:t>
            </a:r>
            <a:r>
              <a:rPr dirty="0" sz="3900" spc="4670">
                <a:solidFill>
                  <a:srgbClr val="000000"/>
                </a:solidFill>
                <a:latin typeface="QJHCOE+ArchivoBlack-Regular"/>
                <a:cs typeface="QJHCOE+ArchivoBlack-Regular"/>
              </a:rPr>
              <a:t> </a:t>
            </a:r>
            <a:r>
              <a:rPr dirty="0" sz="3900">
                <a:solidFill>
                  <a:srgbClr val="000000"/>
                </a:solidFill>
                <a:latin typeface="QJHCOE+ArchivoBlack-Regular"/>
                <a:cs typeface="QJHCOE+ArchivoBlack-Regular"/>
              </a:rPr>
              <a:t>dire</a:t>
            </a:r>
          </a:p>
          <a:p>
            <a:pPr marL="420999" marR="0">
              <a:lnSpc>
                <a:spcPts val="4242"/>
              </a:lnSpc>
              <a:spcBef>
                <a:spcPts val="858"/>
              </a:spcBef>
              <a:spcAft>
                <a:spcPts val="0"/>
              </a:spcAft>
            </a:pPr>
            <a:r>
              <a:rPr dirty="0" sz="3900">
                <a:solidFill>
                  <a:srgbClr val="000000"/>
                </a:solidFill>
                <a:latin typeface="QJHCOE+ArchivoBlack-Regular"/>
                <a:cs typeface="QJHCOE+ArchivoBlack-Regular"/>
              </a:rPr>
              <a:t>shortage</a:t>
            </a:r>
            <a:r>
              <a:rPr dirty="0" sz="3900" spc="738">
                <a:solidFill>
                  <a:srgbClr val="000000"/>
                </a:solidFill>
                <a:latin typeface="QJHCOE+ArchivoBlack-Regular"/>
                <a:cs typeface="QJHCOE+ArchivoBlack-Regular"/>
              </a:rPr>
              <a:t> </a:t>
            </a:r>
            <a:r>
              <a:rPr dirty="0" sz="3900">
                <a:solidFill>
                  <a:srgbClr val="000000"/>
                </a:solidFill>
                <a:latin typeface="QJHCOE+ArchivoBlack-Regular"/>
                <a:cs typeface="QJHCOE+ArchivoBlack-Regular"/>
              </a:rPr>
              <a:t>of</a:t>
            </a:r>
            <a:r>
              <a:rPr dirty="0" sz="3900" spc="744">
                <a:solidFill>
                  <a:srgbClr val="000000"/>
                </a:solidFill>
                <a:latin typeface="QJHCOE+ArchivoBlack-Regular"/>
                <a:cs typeface="QJHCOE+ArchivoBlack-Regular"/>
              </a:rPr>
              <a:t> </a:t>
            </a:r>
            <a:r>
              <a:rPr dirty="0" sz="3900">
                <a:solidFill>
                  <a:srgbClr val="000000"/>
                </a:solidFill>
                <a:latin typeface="QJHCOE+ArchivoBlack-Regular"/>
                <a:cs typeface="QJHCOE+ArchivoBlack-Regular"/>
              </a:rPr>
              <a:t>affordable</a:t>
            </a:r>
            <a:r>
              <a:rPr dirty="0" sz="3900" spc="732">
                <a:solidFill>
                  <a:srgbClr val="000000"/>
                </a:solidFill>
                <a:latin typeface="QJHCOE+ArchivoBlack-Regular"/>
                <a:cs typeface="QJHCOE+ArchivoBlack-Regular"/>
              </a:rPr>
              <a:t> </a:t>
            </a:r>
            <a:r>
              <a:rPr dirty="0" sz="3900">
                <a:solidFill>
                  <a:srgbClr val="000000"/>
                </a:solidFill>
                <a:latin typeface="QJHCOE+ArchivoBlack-Regular"/>
                <a:cs typeface="QJHCOE+ArchivoBlack-Regular"/>
              </a:rPr>
              <a:t>housing</a:t>
            </a:r>
            <a:r>
              <a:rPr dirty="0" sz="3900" spc="751">
                <a:solidFill>
                  <a:srgbClr val="000000"/>
                </a:solidFill>
                <a:latin typeface="QJHCOE+ArchivoBlack-Regular"/>
                <a:cs typeface="QJHCOE+ArchivoBlack-Regular"/>
              </a:rPr>
              <a:t> </a:t>
            </a:r>
            <a:r>
              <a:rPr dirty="0" sz="3900">
                <a:solidFill>
                  <a:srgbClr val="000000"/>
                </a:solidFill>
                <a:latin typeface="QJHCOE+ArchivoBlack-Regular"/>
                <a:cs typeface="QJHCOE+ArchivoBlack-Regular"/>
              </a:rPr>
              <a:t>options,</a:t>
            </a:r>
          </a:p>
          <a:p>
            <a:pPr marL="420999" marR="0">
              <a:lnSpc>
                <a:spcPts val="4242"/>
              </a:lnSpc>
              <a:spcBef>
                <a:spcPts val="826"/>
              </a:spcBef>
              <a:spcAft>
                <a:spcPts val="0"/>
              </a:spcAft>
            </a:pPr>
            <a:r>
              <a:rPr dirty="0" sz="3900">
                <a:solidFill>
                  <a:srgbClr val="000000"/>
                </a:solidFill>
                <a:latin typeface="QJHCOE+ArchivoBlack-Regular"/>
                <a:cs typeface="QJHCOE+ArchivoBlack-Regular"/>
              </a:rPr>
              <a:t>while</a:t>
            </a:r>
            <a:r>
              <a:rPr dirty="0" sz="3900" spc="3575">
                <a:solidFill>
                  <a:srgbClr val="000000"/>
                </a:solidFill>
                <a:latin typeface="QJHCOE+ArchivoBlack-Regular"/>
                <a:cs typeface="QJHCOE+ArchivoBlack-Regular"/>
              </a:rPr>
              <a:t> </a:t>
            </a:r>
            <a:r>
              <a:rPr dirty="0" sz="3900">
                <a:solidFill>
                  <a:srgbClr val="000000"/>
                </a:solidFill>
                <a:latin typeface="QJHCOE+ArchivoBlack-Regular"/>
                <a:cs typeface="QJHCOE+ArchivoBlack-Regular"/>
              </a:rPr>
              <a:t>waste</a:t>
            </a:r>
            <a:r>
              <a:rPr dirty="0" sz="3900" spc="3527">
                <a:solidFill>
                  <a:srgbClr val="000000"/>
                </a:solidFill>
                <a:latin typeface="QJHCOE+ArchivoBlack-Regular"/>
                <a:cs typeface="QJHCOE+ArchivoBlack-Regular"/>
              </a:rPr>
              <a:t> </a:t>
            </a:r>
            <a:r>
              <a:rPr dirty="0" sz="3900">
                <a:solidFill>
                  <a:srgbClr val="000000"/>
                </a:solidFill>
                <a:latin typeface="QJHCOE+ArchivoBlack-Regular"/>
                <a:cs typeface="QJHCOE+ArchivoBlack-Regular"/>
              </a:rPr>
              <a:t>generation</a:t>
            </a:r>
            <a:r>
              <a:rPr dirty="0" sz="3900" spc="3563">
                <a:solidFill>
                  <a:srgbClr val="000000"/>
                </a:solidFill>
                <a:latin typeface="QJHCOE+ArchivoBlack-Regular"/>
                <a:cs typeface="QJHCOE+ArchivoBlack-Regular"/>
              </a:rPr>
              <a:t> </a:t>
            </a:r>
            <a:r>
              <a:rPr dirty="0" sz="3900">
                <a:solidFill>
                  <a:srgbClr val="000000"/>
                </a:solidFill>
                <a:latin typeface="QJHCOE+ArchivoBlack-Regular"/>
                <a:cs typeface="QJHCOE+ArchivoBlack-Regular"/>
              </a:rPr>
              <a:t>remains</a:t>
            </a:r>
            <a:r>
              <a:rPr dirty="0" sz="3900" spc="3579">
                <a:solidFill>
                  <a:srgbClr val="000000"/>
                </a:solidFill>
                <a:latin typeface="QJHCOE+ArchivoBlack-Regular"/>
                <a:cs typeface="QJHCOE+ArchivoBlack-Regular"/>
              </a:rPr>
              <a:t> </a:t>
            </a:r>
            <a:r>
              <a:rPr dirty="0" sz="3900">
                <a:solidFill>
                  <a:srgbClr val="000000"/>
                </a:solidFill>
                <a:latin typeface="QJHCOE+ArchivoBlack-Regular"/>
                <a:cs typeface="QJHCOE+ArchivoBlack-Regular"/>
              </a:rPr>
              <a:t>a</a:t>
            </a:r>
          </a:p>
          <a:p>
            <a:pPr marL="420999" marR="0">
              <a:lnSpc>
                <a:spcPts val="4242"/>
              </a:lnSpc>
              <a:spcBef>
                <a:spcPts val="876"/>
              </a:spcBef>
              <a:spcAft>
                <a:spcPts val="0"/>
              </a:spcAft>
            </a:pPr>
            <a:r>
              <a:rPr dirty="0" sz="3900">
                <a:solidFill>
                  <a:srgbClr val="000000"/>
                </a:solidFill>
                <a:latin typeface="QJHCOE+ArchivoBlack-Regular"/>
                <a:cs typeface="QJHCOE+ArchivoBlack-Regular"/>
              </a:rPr>
              <a:t>growing</a:t>
            </a:r>
            <a:r>
              <a:rPr dirty="0" sz="3900">
                <a:solidFill>
                  <a:srgbClr val="000000"/>
                </a:solidFill>
                <a:latin typeface="QJHCOE+ArchivoBlack-Regular"/>
                <a:cs typeface="QJHCOE+ArchivoBlack-Regular"/>
              </a:rPr>
              <a:t> </a:t>
            </a:r>
            <a:r>
              <a:rPr dirty="0" sz="3900">
                <a:solidFill>
                  <a:srgbClr val="000000"/>
                </a:solidFill>
                <a:latin typeface="QJHCOE+ArchivoBlack-Regular"/>
                <a:cs typeface="QJHCOE+ArchivoBlack-Regular"/>
              </a:rPr>
              <a:t>concerns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03212" y="8778915"/>
            <a:ext cx="11263535" cy="5768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242"/>
              </a:lnSpc>
              <a:spcBef>
                <a:spcPts val="0"/>
              </a:spcBef>
              <a:spcAft>
                <a:spcPts val="0"/>
              </a:spcAft>
            </a:pPr>
            <a:r>
              <a:rPr dirty="0" sz="3900">
                <a:solidFill>
                  <a:srgbClr val="000000"/>
                </a:solidFill>
                <a:latin typeface="QJHCOE+ArchivoBlack-Regular"/>
                <a:cs typeface="QJHCOE+ArchivoBlack-Regular"/>
              </a:rPr>
              <a:t>Our</a:t>
            </a:r>
            <a:r>
              <a:rPr dirty="0" sz="3900">
                <a:solidFill>
                  <a:srgbClr val="000000"/>
                </a:solidFill>
                <a:latin typeface="QJHCOE+ArchivoBlack-Regular"/>
                <a:cs typeface="QJHCOE+ArchivoBlack-Regular"/>
              </a:rPr>
              <a:t> </a:t>
            </a:r>
            <a:r>
              <a:rPr dirty="0" sz="3900">
                <a:solidFill>
                  <a:srgbClr val="000000"/>
                </a:solidFill>
                <a:latin typeface="QJHCOE+ArchivoBlack-Regular"/>
                <a:cs typeface="QJHCOE+ArchivoBlack-Regular"/>
              </a:rPr>
              <a:t>Target</a:t>
            </a:r>
            <a:r>
              <a:rPr dirty="0" sz="3900">
                <a:solidFill>
                  <a:srgbClr val="000000"/>
                </a:solidFill>
                <a:latin typeface="QJHCOE+ArchivoBlack-Regular"/>
                <a:cs typeface="QJHCOE+ArchivoBlack-Regular"/>
              </a:rPr>
              <a:t> </a:t>
            </a:r>
            <a:r>
              <a:rPr dirty="0" sz="3900">
                <a:solidFill>
                  <a:srgbClr val="000000"/>
                </a:solidFill>
                <a:latin typeface="QJHCOE+ArchivoBlack-Regular"/>
                <a:cs typeface="QJHCOE+ArchivoBlack-Regular"/>
              </a:rPr>
              <a:t>User:</a:t>
            </a:r>
            <a:r>
              <a:rPr dirty="0" sz="3900" spc="-15">
                <a:solidFill>
                  <a:srgbClr val="000000"/>
                </a:solidFill>
                <a:latin typeface="QJHCOE+ArchivoBlack-Regular"/>
                <a:cs typeface="QJHCOE+ArchivoBlack-Regular"/>
              </a:rPr>
              <a:t> </a:t>
            </a:r>
            <a:r>
              <a:rPr dirty="0" sz="3900">
                <a:solidFill>
                  <a:srgbClr val="000000"/>
                </a:solidFill>
                <a:latin typeface="QJHCOE+ArchivoBlack-Regular"/>
                <a:cs typeface="QJHCOE+ArchivoBlack-Regular"/>
              </a:rPr>
              <a:t>Low-income</a:t>
            </a:r>
            <a:r>
              <a:rPr dirty="0" sz="3900">
                <a:solidFill>
                  <a:srgbClr val="000000"/>
                </a:solidFill>
                <a:latin typeface="QJHCOE+ArchivoBlack-Regular"/>
                <a:cs typeface="QJHCOE+ArchivoBlack-Regular"/>
              </a:rPr>
              <a:t> </a:t>
            </a:r>
            <a:r>
              <a:rPr dirty="0" sz="3900">
                <a:solidFill>
                  <a:srgbClr val="000000"/>
                </a:solidFill>
                <a:latin typeface="QJHCOE+ArchivoBlack-Regular"/>
                <a:cs typeface="QJHCOE+ArchivoBlack-Regular"/>
              </a:rPr>
              <a:t>community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49494" y="1270867"/>
            <a:ext cx="12939900" cy="12873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81"/>
              </a:lnSpc>
              <a:spcBef>
                <a:spcPts val="0"/>
              </a:spcBef>
              <a:spcAft>
                <a:spcPts val="0"/>
              </a:spcAft>
            </a:pPr>
            <a:r>
              <a:rPr dirty="0" sz="4100" spc="14">
                <a:solidFill>
                  <a:srgbClr val="f2f4f5"/>
                </a:solidFill>
                <a:latin typeface="QJHCOE+ArchivoBlack-Regular"/>
                <a:cs typeface="QJHCOE+ArchivoBlack-Regular"/>
              </a:rPr>
              <a:t>SOLUTION:</a:t>
            </a:r>
            <a:r>
              <a:rPr dirty="0" sz="4100">
                <a:solidFill>
                  <a:srgbClr val="f2f4f5"/>
                </a:solidFill>
                <a:latin typeface="QJHCOE+ArchivoBlack-Regular"/>
                <a:cs typeface="QJHCOE+ArchivoBlack-Regular"/>
              </a:rPr>
              <a:t> </a:t>
            </a:r>
            <a:r>
              <a:rPr dirty="0" sz="4100" spc="10">
                <a:solidFill>
                  <a:srgbClr val="f2f4f5"/>
                </a:solidFill>
                <a:latin typeface="QJHCOE+ArchivoBlack-Regular"/>
                <a:cs typeface="QJHCOE+ArchivoBlack-Regular"/>
              </a:rPr>
              <a:t>Affordable</a:t>
            </a:r>
            <a:r>
              <a:rPr dirty="0" sz="4100">
                <a:solidFill>
                  <a:srgbClr val="f2f4f5"/>
                </a:solidFill>
                <a:latin typeface="QJHCOE+ArchivoBlack-Regular"/>
                <a:cs typeface="QJHCOE+ArchivoBlack-Regular"/>
              </a:rPr>
              <a:t> </a:t>
            </a:r>
            <a:r>
              <a:rPr dirty="0" sz="4100" spc="11">
                <a:solidFill>
                  <a:srgbClr val="f2f4f5"/>
                </a:solidFill>
                <a:latin typeface="QJHCOE+ArchivoBlack-Regular"/>
                <a:cs typeface="QJHCOE+ArchivoBlack-Regular"/>
              </a:rPr>
              <a:t>Housing</a:t>
            </a:r>
            <a:r>
              <a:rPr dirty="0" sz="4100">
                <a:solidFill>
                  <a:srgbClr val="f2f4f5"/>
                </a:solidFill>
                <a:latin typeface="QJHCOE+ArchivoBlack-Regular"/>
                <a:cs typeface="QJHCOE+ArchivoBlack-Regular"/>
              </a:rPr>
              <a:t> </a:t>
            </a:r>
            <a:r>
              <a:rPr dirty="0" sz="4100" spc="12">
                <a:solidFill>
                  <a:srgbClr val="f2f4f5"/>
                </a:solidFill>
                <a:latin typeface="QJHCOE+ArchivoBlack-Regular"/>
                <a:cs typeface="QJHCOE+ArchivoBlack-Regular"/>
              </a:rPr>
              <a:t>For</a:t>
            </a:r>
            <a:r>
              <a:rPr dirty="0" sz="4100">
                <a:solidFill>
                  <a:srgbClr val="f2f4f5"/>
                </a:solidFill>
                <a:latin typeface="QJHCOE+ArchivoBlack-Regular"/>
                <a:cs typeface="QJHCOE+ArchivoBlack-Regular"/>
              </a:rPr>
              <a:t> </a:t>
            </a:r>
            <a:r>
              <a:rPr dirty="0" sz="4100" spc="11">
                <a:solidFill>
                  <a:srgbClr val="f2f4f5"/>
                </a:solidFill>
                <a:latin typeface="QJHCOE+ArchivoBlack-Regular"/>
                <a:cs typeface="QJHCOE+ArchivoBlack-Regular"/>
              </a:rPr>
              <a:t>Recycled</a:t>
            </a:r>
          </a:p>
          <a:p>
            <a:pPr marL="5024558" marR="0">
              <a:lnSpc>
                <a:spcPts val="4481"/>
              </a:lnSpc>
              <a:spcBef>
                <a:spcPts val="823"/>
              </a:spcBef>
              <a:spcAft>
                <a:spcPts val="0"/>
              </a:spcAft>
            </a:pPr>
            <a:r>
              <a:rPr dirty="0" sz="4100" spc="10">
                <a:solidFill>
                  <a:srgbClr val="f2f4f5"/>
                </a:solidFill>
                <a:latin typeface="QJHCOE+ArchivoBlack-Regular"/>
                <a:cs typeface="QJHCOE+ArchivoBlack-Regular"/>
              </a:rPr>
              <a:t>Materials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45993" y="7385699"/>
            <a:ext cx="13362125" cy="27581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09695" marR="0">
              <a:lnSpc>
                <a:spcPts val="4671"/>
              </a:lnSpc>
              <a:spcBef>
                <a:spcPts val="0"/>
              </a:spcBef>
              <a:spcAft>
                <a:spcPts val="0"/>
              </a:spcAft>
            </a:pPr>
            <a:r>
              <a:rPr dirty="0" sz="4300">
                <a:solidFill>
                  <a:srgbClr val="000000"/>
                </a:solidFill>
                <a:latin typeface="QJHCOE+ArchivoBlack-Regular"/>
                <a:cs typeface="QJHCOE+ArchivoBlack-Regular"/>
              </a:rPr>
              <a:t>Collect</a:t>
            </a:r>
            <a:r>
              <a:rPr dirty="0" sz="4300">
                <a:solidFill>
                  <a:srgbClr val="000000"/>
                </a:solidFill>
                <a:latin typeface="QJHCOE+ArchivoBlack-Regular"/>
                <a:cs typeface="QJHCOE+ArchivoBlack-Regular"/>
              </a:rPr>
              <a:t> </a:t>
            </a:r>
            <a:r>
              <a:rPr dirty="0" sz="4300">
                <a:solidFill>
                  <a:srgbClr val="000000"/>
                </a:solidFill>
                <a:latin typeface="QJHCOE+ArchivoBlack-Regular"/>
                <a:cs typeface="QJHCOE+ArchivoBlack-Regular"/>
              </a:rPr>
              <a:t>and</a:t>
            </a:r>
            <a:r>
              <a:rPr dirty="0" sz="4300">
                <a:solidFill>
                  <a:srgbClr val="000000"/>
                </a:solidFill>
                <a:latin typeface="QJHCOE+ArchivoBlack-Regular"/>
                <a:cs typeface="QJHCOE+ArchivoBlack-Regular"/>
              </a:rPr>
              <a:t> </a:t>
            </a:r>
            <a:r>
              <a:rPr dirty="0" sz="4300">
                <a:solidFill>
                  <a:srgbClr val="000000"/>
                </a:solidFill>
                <a:latin typeface="QJHCOE+ArchivoBlack-Regular"/>
                <a:cs typeface="QJHCOE+ArchivoBlack-Regular"/>
              </a:rPr>
              <a:t>process</a:t>
            </a:r>
            <a:r>
              <a:rPr dirty="0" sz="4300">
                <a:solidFill>
                  <a:srgbClr val="000000"/>
                </a:solidFill>
                <a:latin typeface="QJHCOE+ArchivoBlack-Regular"/>
                <a:cs typeface="QJHCOE+ArchivoBlack-Regular"/>
              </a:rPr>
              <a:t> </a:t>
            </a:r>
            <a:r>
              <a:rPr dirty="0" sz="4300">
                <a:solidFill>
                  <a:srgbClr val="000000"/>
                </a:solidFill>
                <a:latin typeface="QJHCOE+ArchivoBlack-Regular"/>
                <a:cs typeface="QJHCOE+ArchivoBlack-Regular"/>
              </a:rPr>
              <a:t>solid</a:t>
            </a:r>
            <a:r>
              <a:rPr dirty="0" sz="4300">
                <a:solidFill>
                  <a:srgbClr val="000000"/>
                </a:solidFill>
                <a:latin typeface="QJHCOE+ArchivoBlack-Regular"/>
                <a:cs typeface="QJHCOE+ArchivoBlack-Regular"/>
              </a:rPr>
              <a:t> </a:t>
            </a:r>
            <a:r>
              <a:rPr dirty="0" sz="4300">
                <a:solidFill>
                  <a:srgbClr val="000000"/>
                </a:solidFill>
                <a:latin typeface="QJHCOE+ArchivoBlack-Regular"/>
                <a:cs typeface="QJHCOE+ArchivoBlack-Regular"/>
              </a:rPr>
              <a:t>waste</a:t>
            </a:r>
            <a:r>
              <a:rPr dirty="0" sz="4300">
                <a:solidFill>
                  <a:srgbClr val="000000"/>
                </a:solidFill>
                <a:latin typeface="QJHCOE+ArchivoBlack-Regular"/>
                <a:cs typeface="QJHCOE+ArchivoBlack-Regular"/>
              </a:rPr>
              <a:t> </a:t>
            </a:r>
            <a:r>
              <a:rPr dirty="0" sz="4300">
                <a:solidFill>
                  <a:srgbClr val="000000"/>
                </a:solidFill>
                <a:latin typeface="QJHCOE+ArchivoBlack-Regular"/>
                <a:cs typeface="QJHCOE+ArchivoBlack-Regular"/>
              </a:rPr>
              <a:t>material,</a:t>
            </a:r>
          </a:p>
          <a:p>
            <a:pPr marL="20848" marR="0">
              <a:lnSpc>
                <a:spcPts val="4671"/>
              </a:lnSpc>
              <a:spcBef>
                <a:spcPts val="910"/>
              </a:spcBef>
              <a:spcAft>
                <a:spcPts val="0"/>
              </a:spcAft>
            </a:pPr>
            <a:r>
              <a:rPr dirty="0" sz="4300">
                <a:solidFill>
                  <a:srgbClr val="000000"/>
                </a:solidFill>
                <a:latin typeface="QJHCOE+ArchivoBlack-Regular"/>
                <a:cs typeface="QJHCOE+ArchivoBlack-Regular"/>
              </a:rPr>
              <a:t>transforming</a:t>
            </a:r>
            <a:r>
              <a:rPr dirty="0" sz="4300">
                <a:solidFill>
                  <a:srgbClr val="000000"/>
                </a:solidFill>
                <a:latin typeface="QJHCOE+ArchivoBlack-Regular"/>
                <a:cs typeface="QJHCOE+ArchivoBlack-Regular"/>
              </a:rPr>
              <a:t> </a:t>
            </a:r>
            <a:r>
              <a:rPr dirty="0" sz="4300">
                <a:solidFill>
                  <a:srgbClr val="000000"/>
                </a:solidFill>
                <a:latin typeface="QJHCOE+ArchivoBlack-Regular"/>
                <a:cs typeface="QJHCOE+ArchivoBlack-Regular"/>
              </a:rPr>
              <a:t>them</a:t>
            </a:r>
            <a:r>
              <a:rPr dirty="0" sz="4300">
                <a:solidFill>
                  <a:srgbClr val="000000"/>
                </a:solidFill>
                <a:latin typeface="QJHCOE+ArchivoBlack-Regular"/>
                <a:cs typeface="QJHCOE+ArchivoBlack-Regular"/>
              </a:rPr>
              <a:t> </a:t>
            </a:r>
            <a:r>
              <a:rPr dirty="0" sz="4300">
                <a:solidFill>
                  <a:srgbClr val="000000"/>
                </a:solidFill>
                <a:latin typeface="QJHCOE+ArchivoBlack-Regular"/>
                <a:cs typeface="QJHCOE+ArchivoBlack-Regular"/>
              </a:rPr>
              <a:t>into</a:t>
            </a:r>
            <a:r>
              <a:rPr dirty="0" sz="4300">
                <a:solidFill>
                  <a:srgbClr val="000000"/>
                </a:solidFill>
                <a:latin typeface="QJHCOE+ArchivoBlack-Regular"/>
                <a:cs typeface="QJHCOE+ArchivoBlack-Regular"/>
              </a:rPr>
              <a:t> </a:t>
            </a:r>
            <a:r>
              <a:rPr dirty="0" sz="4300">
                <a:solidFill>
                  <a:srgbClr val="000000"/>
                </a:solidFill>
                <a:latin typeface="QJHCOE+ArchivoBlack-Regular"/>
                <a:cs typeface="QJHCOE+ArchivoBlack-Regular"/>
              </a:rPr>
              <a:t>durable,</a:t>
            </a:r>
            <a:r>
              <a:rPr dirty="0" sz="4300">
                <a:solidFill>
                  <a:srgbClr val="000000"/>
                </a:solidFill>
                <a:latin typeface="QJHCOE+ArchivoBlack-Regular"/>
                <a:cs typeface="QJHCOE+ArchivoBlack-Regular"/>
              </a:rPr>
              <a:t> </a:t>
            </a:r>
            <a:r>
              <a:rPr dirty="0" sz="4300">
                <a:solidFill>
                  <a:srgbClr val="000000"/>
                </a:solidFill>
                <a:latin typeface="QJHCOE+ArchivoBlack-Regular"/>
                <a:cs typeface="QJHCOE+ArchivoBlack-Regular"/>
              </a:rPr>
              <a:t>eco-friendly</a:t>
            </a:r>
          </a:p>
          <a:p>
            <a:pPr marL="0" marR="0">
              <a:lnSpc>
                <a:spcPts val="4671"/>
              </a:lnSpc>
              <a:spcBef>
                <a:spcPts val="860"/>
              </a:spcBef>
              <a:spcAft>
                <a:spcPts val="0"/>
              </a:spcAft>
            </a:pPr>
            <a:r>
              <a:rPr dirty="0" sz="4300">
                <a:solidFill>
                  <a:srgbClr val="000000"/>
                </a:solidFill>
                <a:latin typeface="QJHCOE+ArchivoBlack-Regular"/>
                <a:cs typeface="QJHCOE+ArchivoBlack-Regular"/>
              </a:rPr>
              <a:t>building</a:t>
            </a:r>
            <a:r>
              <a:rPr dirty="0" sz="4300">
                <a:solidFill>
                  <a:srgbClr val="000000"/>
                </a:solidFill>
                <a:latin typeface="QJHCOE+ArchivoBlack-Regular"/>
                <a:cs typeface="QJHCOE+ArchivoBlack-Regular"/>
              </a:rPr>
              <a:t> </a:t>
            </a:r>
            <a:r>
              <a:rPr dirty="0" sz="4300">
                <a:solidFill>
                  <a:srgbClr val="000000"/>
                </a:solidFill>
                <a:latin typeface="QJHCOE+ArchivoBlack-Regular"/>
                <a:cs typeface="QJHCOE+ArchivoBlack-Regular"/>
              </a:rPr>
              <a:t>material</a:t>
            </a:r>
            <a:r>
              <a:rPr dirty="0" sz="4300">
                <a:solidFill>
                  <a:srgbClr val="000000"/>
                </a:solidFill>
                <a:latin typeface="QJHCOE+ArchivoBlack-Regular"/>
                <a:cs typeface="QJHCOE+ArchivoBlack-Regular"/>
              </a:rPr>
              <a:t> </a:t>
            </a:r>
            <a:r>
              <a:rPr dirty="0" sz="4300">
                <a:solidFill>
                  <a:srgbClr val="000000"/>
                </a:solidFill>
                <a:latin typeface="QJHCOE+ArchivoBlack-Regular"/>
                <a:cs typeface="QJHCOE+ArchivoBlack-Regular"/>
              </a:rPr>
              <a:t>for</a:t>
            </a:r>
            <a:r>
              <a:rPr dirty="0" sz="4300">
                <a:solidFill>
                  <a:srgbClr val="000000"/>
                </a:solidFill>
                <a:latin typeface="QJHCOE+ArchivoBlack-Regular"/>
                <a:cs typeface="QJHCOE+ArchivoBlack-Regular"/>
              </a:rPr>
              <a:t> </a:t>
            </a:r>
            <a:r>
              <a:rPr dirty="0" sz="4300">
                <a:solidFill>
                  <a:srgbClr val="000000"/>
                </a:solidFill>
                <a:latin typeface="QJHCOE+ArchivoBlack-Regular"/>
                <a:cs typeface="QJHCOE+ArchivoBlack-Regular"/>
              </a:rPr>
              <a:t>constructing</a:t>
            </a:r>
            <a:r>
              <a:rPr dirty="0" sz="4300">
                <a:solidFill>
                  <a:srgbClr val="000000"/>
                </a:solidFill>
                <a:latin typeface="QJHCOE+ArchivoBlack-Regular"/>
                <a:cs typeface="QJHCOE+ArchivoBlack-Regular"/>
              </a:rPr>
              <a:t> </a:t>
            </a:r>
            <a:r>
              <a:rPr dirty="0" sz="4300">
                <a:solidFill>
                  <a:srgbClr val="000000"/>
                </a:solidFill>
                <a:latin typeface="QJHCOE+ArchivoBlack-Regular"/>
                <a:cs typeface="QJHCOE+ArchivoBlack-Regular"/>
              </a:rPr>
              <a:t>affordable</a:t>
            </a:r>
          </a:p>
          <a:p>
            <a:pPr marL="5608802" marR="0">
              <a:lnSpc>
                <a:spcPts val="4671"/>
              </a:lnSpc>
              <a:spcBef>
                <a:spcPts val="910"/>
              </a:spcBef>
              <a:spcAft>
                <a:spcPts val="0"/>
              </a:spcAft>
            </a:pPr>
            <a:r>
              <a:rPr dirty="0" sz="4300">
                <a:solidFill>
                  <a:srgbClr val="000000"/>
                </a:solidFill>
                <a:latin typeface="QJHCOE+ArchivoBlack-Regular"/>
                <a:cs typeface="QJHCOE+ArchivoBlack-Regular"/>
              </a:rPr>
              <a:t>homes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208758" y="743722"/>
            <a:ext cx="5498614" cy="12873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81"/>
              </a:lnSpc>
              <a:spcBef>
                <a:spcPts val="0"/>
              </a:spcBef>
              <a:spcAft>
                <a:spcPts val="0"/>
              </a:spcAft>
            </a:pPr>
            <a:r>
              <a:rPr dirty="0" sz="4100" spc="14">
                <a:solidFill>
                  <a:srgbClr val="f2f4f5"/>
                </a:solidFill>
                <a:latin typeface="QJHCOE+ArchivoBlack-Regular"/>
                <a:cs typeface="QJHCOE+ArchivoBlack-Regular"/>
              </a:rPr>
              <a:t>IMPLEMENTATION</a:t>
            </a:r>
          </a:p>
          <a:p>
            <a:pPr marL="1071282" marR="0">
              <a:lnSpc>
                <a:spcPts val="4481"/>
              </a:lnSpc>
              <a:spcBef>
                <a:spcPts val="823"/>
              </a:spcBef>
              <a:spcAft>
                <a:spcPts val="0"/>
              </a:spcAft>
            </a:pPr>
            <a:r>
              <a:rPr dirty="0" sz="4100" spc="14">
                <a:solidFill>
                  <a:srgbClr val="f2f4f5"/>
                </a:solidFill>
                <a:latin typeface="QJHCOE+ArchivoBlack-Regular"/>
                <a:cs typeface="QJHCOE+ArchivoBlack-Regular"/>
              </a:rPr>
              <a:t>STRATEGY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63183" y="1854060"/>
            <a:ext cx="4671379" cy="10296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46"/>
              </a:lnSpc>
              <a:spcBef>
                <a:spcPts val="0"/>
              </a:spcBef>
              <a:spcAft>
                <a:spcPts val="0"/>
              </a:spcAft>
            </a:pPr>
            <a:r>
              <a:rPr dirty="0" sz="3250">
                <a:solidFill>
                  <a:srgbClr val="000000"/>
                </a:solidFill>
                <a:latin typeface="GKTRQO+ArialMT"/>
                <a:cs typeface="GKTRQO+ArialMT"/>
              </a:rPr>
              <a:t>•</a:t>
            </a:r>
            <a:r>
              <a:rPr dirty="0" sz="3250" spc="7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QJHCOE+ArchivoBlack-Regular"/>
                <a:cs typeface="QJHCOE+ArchivoBlack-Regular"/>
              </a:rPr>
              <a:t>Expertise</a:t>
            </a:r>
            <a:r>
              <a:rPr dirty="0" sz="3200">
                <a:solidFill>
                  <a:srgbClr val="000000"/>
                </a:solidFill>
                <a:latin typeface="QJHCOE+ArchivoBlack-Regular"/>
                <a:cs typeface="QJHCOE+ArchivoBlack-Regular"/>
              </a:rPr>
              <a:t> </a:t>
            </a:r>
            <a:r>
              <a:rPr dirty="0" sz="3200">
                <a:solidFill>
                  <a:srgbClr val="000000"/>
                </a:solidFill>
                <a:latin typeface="QJHCOE+ArchivoBlack-Regular"/>
                <a:cs typeface="QJHCOE+ArchivoBlack-Regular"/>
              </a:rPr>
              <a:t>in</a:t>
            </a:r>
            <a:r>
              <a:rPr dirty="0" sz="3200">
                <a:solidFill>
                  <a:srgbClr val="000000"/>
                </a:solidFill>
                <a:latin typeface="QJHCOE+ArchivoBlack-Regular"/>
                <a:cs typeface="QJHCOE+ArchivoBlack-Regular"/>
              </a:rPr>
              <a:t> </a:t>
            </a:r>
            <a:r>
              <a:rPr dirty="0" sz="3200">
                <a:solidFill>
                  <a:srgbClr val="000000"/>
                </a:solidFill>
                <a:latin typeface="QJHCOE+ArchivoBlack-Regular"/>
                <a:cs typeface="QJHCOE+ArchivoBlack-Regular"/>
              </a:rPr>
              <a:t>waste</a:t>
            </a:r>
          </a:p>
          <a:p>
            <a:pPr marL="346991" marR="0">
              <a:lnSpc>
                <a:spcPts val="3496"/>
              </a:lnSpc>
              <a:spcBef>
                <a:spcPts val="664"/>
              </a:spcBef>
              <a:spcAft>
                <a:spcPts val="0"/>
              </a:spcAft>
            </a:pPr>
            <a:r>
              <a:rPr dirty="0" sz="3200" spc="10">
                <a:solidFill>
                  <a:srgbClr val="000000"/>
                </a:solidFill>
                <a:latin typeface="QJHCOE+ArchivoBlack-Regular"/>
                <a:cs typeface="QJHCOE+ArchivoBlack-Regular"/>
              </a:rPr>
              <a:t>management</a:t>
            </a:r>
            <a:r>
              <a:rPr dirty="0" sz="3200">
                <a:solidFill>
                  <a:srgbClr val="000000"/>
                </a:solidFill>
                <a:latin typeface="QJHCOE+ArchivoBlack-Regular"/>
                <a:cs typeface="QJHCOE+ArchivoBlack-Regular"/>
              </a:rPr>
              <a:t> </a:t>
            </a:r>
            <a:r>
              <a:rPr dirty="0" sz="3200">
                <a:solidFill>
                  <a:srgbClr val="000000"/>
                </a:solidFill>
                <a:latin typeface="QJHCOE+ArchivoBlack-Regular"/>
                <a:cs typeface="QJHCOE+ArchivoBlack-Regular"/>
              </a:rPr>
              <a:t>and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10175" y="2932153"/>
            <a:ext cx="5617903" cy="15434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96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QJHCOE+ArchivoBlack-Regular"/>
                <a:cs typeface="QJHCOE+ArchivoBlack-Regular"/>
              </a:rPr>
              <a:t>construction</a:t>
            </a:r>
            <a:r>
              <a:rPr dirty="0" sz="3200">
                <a:solidFill>
                  <a:srgbClr val="000000"/>
                </a:solidFill>
                <a:latin typeface="QJHCOE+ArchivoBlack-Regular"/>
                <a:cs typeface="QJHCOE+ArchivoBlack-Regular"/>
              </a:rPr>
              <a:t> </a:t>
            </a:r>
            <a:r>
              <a:rPr dirty="0" sz="3200">
                <a:solidFill>
                  <a:srgbClr val="000000"/>
                </a:solidFill>
                <a:latin typeface="QJHCOE+ArchivoBlack-Regular"/>
                <a:cs typeface="QJHCOE+ArchivoBlack-Regular"/>
              </a:rPr>
              <a:t>should</a:t>
            </a:r>
          </a:p>
          <a:p>
            <a:pPr marL="0" marR="0">
              <a:lnSpc>
                <a:spcPts val="3496"/>
              </a:lnSpc>
              <a:spcBef>
                <a:spcPts val="681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QJHCOE+ArchivoBlack-Regular"/>
                <a:cs typeface="QJHCOE+ArchivoBlack-Regular"/>
              </a:rPr>
              <a:t>provide</a:t>
            </a:r>
            <a:r>
              <a:rPr dirty="0" sz="3200">
                <a:solidFill>
                  <a:srgbClr val="000000"/>
                </a:solidFill>
                <a:latin typeface="QJHCOE+ArchivoBlack-Regular"/>
                <a:cs typeface="QJHCOE+ArchivoBlack-Regular"/>
              </a:rPr>
              <a:t> </a:t>
            </a:r>
            <a:r>
              <a:rPr dirty="0" sz="3200">
                <a:solidFill>
                  <a:srgbClr val="000000"/>
                </a:solidFill>
                <a:latin typeface="QJHCOE+ArchivoBlack-Regular"/>
                <a:cs typeface="QJHCOE+ArchivoBlack-Regular"/>
              </a:rPr>
              <a:t>education</a:t>
            </a:r>
            <a:r>
              <a:rPr dirty="0" sz="3200">
                <a:solidFill>
                  <a:srgbClr val="000000"/>
                </a:solidFill>
                <a:latin typeface="QJHCOE+ArchivoBlack-Regular"/>
                <a:cs typeface="QJHCOE+ArchivoBlack-Regular"/>
              </a:rPr>
              <a:t> </a:t>
            </a:r>
            <a:r>
              <a:rPr dirty="0" sz="3200">
                <a:solidFill>
                  <a:srgbClr val="000000"/>
                </a:solidFill>
                <a:latin typeface="QJHCOE+ArchivoBlack-Regular"/>
                <a:cs typeface="QJHCOE+ArchivoBlack-Regular"/>
              </a:rPr>
              <a:t>to</a:t>
            </a:r>
            <a:r>
              <a:rPr dirty="0" sz="3200">
                <a:solidFill>
                  <a:srgbClr val="000000"/>
                </a:solidFill>
                <a:latin typeface="QJHCOE+ArchivoBlack-Regular"/>
                <a:cs typeface="QJHCOE+ArchivoBlack-Regular"/>
              </a:rPr>
              <a:t> </a:t>
            </a:r>
            <a:r>
              <a:rPr dirty="0" sz="3200">
                <a:solidFill>
                  <a:srgbClr val="000000"/>
                </a:solidFill>
                <a:latin typeface="QJHCOE+ArchivoBlack-Regular"/>
                <a:cs typeface="QJHCOE+ArchivoBlack-Regular"/>
              </a:rPr>
              <a:t>the</a:t>
            </a:r>
          </a:p>
          <a:p>
            <a:pPr marL="0" marR="0">
              <a:lnSpc>
                <a:spcPts val="3496"/>
              </a:lnSpc>
              <a:spcBef>
                <a:spcPts val="681"/>
              </a:spcBef>
              <a:spcAft>
                <a:spcPts val="0"/>
              </a:spcAft>
            </a:pPr>
            <a:r>
              <a:rPr dirty="0" sz="3200" spc="10">
                <a:solidFill>
                  <a:srgbClr val="000000"/>
                </a:solidFill>
                <a:latin typeface="QJHCOE+ArchivoBlack-Regular"/>
                <a:cs typeface="QJHCOE+ArchivoBlack-Regular"/>
              </a:rPr>
              <a:t>community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63183" y="5037695"/>
            <a:ext cx="5805706" cy="10296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46"/>
              </a:lnSpc>
              <a:spcBef>
                <a:spcPts val="0"/>
              </a:spcBef>
              <a:spcAft>
                <a:spcPts val="0"/>
              </a:spcAft>
            </a:pPr>
            <a:r>
              <a:rPr dirty="0" sz="3250">
                <a:solidFill>
                  <a:srgbClr val="000000"/>
                </a:solidFill>
                <a:latin typeface="GKTRQO+ArialMT"/>
                <a:cs typeface="GKTRQO+ArialMT"/>
              </a:rPr>
              <a:t>•</a:t>
            </a:r>
            <a:r>
              <a:rPr dirty="0" sz="3250" spc="7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QJHCOE+ArchivoBlack-Regular"/>
                <a:cs typeface="QJHCOE+ArchivoBlack-Regular"/>
              </a:rPr>
              <a:t>Local</a:t>
            </a:r>
            <a:r>
              <a:rPr dirty="0" sz="3200">
                <a:solidFill>
                  <a:srgbClr val="000000"/>
                </a:solidFill>
                <a:latin typeface="QJHCOE+ArchivoBlack-Regular"/>
                <a:cs typeface="QJHCOE+ArchivoBlack-Regular"/>
              </a:rPr>
              <a:t> </a:t>
            </a:r>
            <a:r>
              <a:rPr dirty="0" sz="3200">
                <a:solidFill>
                  <a:srgbClr val="000000"/>
                </a:solidFill>
                <a:latin typeface="QJHCOE+ArchivoBlack-Regular"/>
                <a:cs typeface="QJHCOE+ArchivoBlack-Regular"/>
              </a:rPr>
              <a:t>government,</a:t>
            </a:r>
            <a:r>
              <a:rPr dirty="0" sz="3200">
                <a:solidFill>
                  <a:srgbClr val="000000"/>
                </a:solidFill>
                <a:latin typeface="QJHCOE+ArchivoBlack-Regular"/>
                <a:cs typeface="QJHCOE+ArchivoBlack-Regular"/>
              </a:rPr>
              <a:t> </a:t>
            </a:r>
            <a:r>
              <a:rPr dirty="0" sz="3200" spc="11">
                <a:solidFill>
                  <a:srgbClr val="000000"/>
                </a:solidFill>
                <a:latin typeface="QJHCOE+ArchivoBlack-Regular"/>
                <a:cs typeface="QJHCOE+ArchivoBlack-Regular"/>
              </a:rPr>
              <a:t>NGO</a:t>
            </a:r>
          </a:p>
          <a:p>
            <a:pPr marL="346991" marR="0">
              <a:lnSpc>
                <a:spcPts val="3496"/>
              </a:lnSpc>
              <a:spcBef>
                <a:spcPts val="664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QJHCOE+ArchivoBlack-Regular"/>
                <a:cs typeface="QJHCOE+ArchivoBlack-Regular"/>
              </a:rPr>
              <a:t>and</a:t>
            </a:r>
            <a:r>
              <a:rPr dirty="0" sz="3200">
                <a:solidFill>
                  <a:srgbClr val="000000"/>
                </a:solidFill>
                <a:latin typeface="QJHCOE+ArchivoBlack-Regular"/>
                <a:cs typeface="QJHCOE+ArchivoBlack-Regular"/>
              </a:rPr>
              <a:t> </a:t>
            </a:r>
            <a:r>
              <a:rPr dirty="0" sz="3200">
                <a:solidFill>
                  <a:srgbClr val="000000"/>
                </a:solidFill>
                <a:latin typeface="QJHCOE+ArchivoBlack-Regular"/>
                <a:cs typeface="QJHCOE+ArchivoBlack-Regular"/>
              </a:rPr>
              <a:t>Construction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10175" y="6115788"/>
            <a:ext cx="5096251" cy="15434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96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QJHCOE+ArchivoBlack-Regular"/>
                <a:cs typeface="QJHCOE+ArchivoBlack-Regular"/>
              </a:rPr>
              <a:t>experts</a:t>
            </a:r>
            <a:r>
              <a:rPr dirty="0" sz="3200">
                <a:solidFill>
                  <a:srgbClr val="000000"/>
                </a:solidFill>
                <a:latin typeface="QJHCOE+ArchivoBlack-Regular"/>
                <a:cs typeface="QJHCOE+ArchivoBlack-Regular"/>
              </a:rPr>
              <a:t> </a:t>
            </a:r>
            <a:r>
              <a:rPr dirty="0" sz="3200">
                <a:solidFill>
                  <a:srgbClr val="000000"/>
                </a:solidFill>
                <a:latin typeface="QJHCOE+ArchivoBlack-Regular"/>
                <a:cs typeface="QJHCOE+ArchivoBlack-Regular"/>
              </a:rPr>
              <a:t>to</a:t>
            </a:r>
            <a:r>
              <a:rPr dirty="0" sz="3200">
                <a:solidFill>
                  <a:srgbClr val="000000"/>
                </a:solidFill>
                <a:latin typeface="QJHCOE+ArchivoBlack-Regular"/>
                <a:cs typeface="QJHCOE+ArchivoBlack-Regular"/>
              </a:rPr>
              <a:t> </a:t>
            </a:r>
            <a:r>
              <a:rPr dirty="0" sz="3200">
                <a:solidFill>
                  <a:srgbClr val="000000"/>
                </a:solidFill>
                <a:latin typeface="QJHCOE+ArchivoBlack-Regular"/>
                <a:cs typeface="QJHCOE+ArchivoBlack-Regular"/>
              </a:rPr>
              <a:t>identify</a:t>
            </a:r>
          </a:p>
          <a:p>
            <a:pPr marL="0" marR="0">
              <a:lnSpc>
                <a:spcPts val="3496"/>
              </a:lnSpc>
              <a:spcBef>
                <a:spcPts val="681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QJHCOE+ArchivoBlack-Regular"/>
                <a:cs typeface="QJHCOE+ArchivoBlack-Regular"/>
              </a:rPr>
              <a:t>suitable</a:t>
            </a:r>
            <a:r>
              <a:rPr dirty="0" sz="3200">
                <a:solidFill>
                  <a:srgbClr val="000000"/>
                </a:solidFill>
                <a:latin typeface="QJHCOE+ArchivoBlack-Regular"/>
                <a:cs typeface="QJHCOE+ArchivoBlack-Regular"/>
              </a:rPr>
              <a:t> </a:t>
            </a:r>
            <a:r>
              <a:rPr dirty="0" sz="3200">
                <a:solidFill>
                  <a:srgbClr val="000000"/>
                </a:solidFill>
                <a:latin typeface="QJHCOE+ArchivoBlack-Regular"/>
                <a:cs typeface="QJHCOE+ArchivoBlack-Regular"/>
              </a:rPr>
              <a:t>locations</a:t>
            </a:r>
            <a:r>
              <a:rPr dirty="0" sz="3200">
                <a:solidFill>
                  <a:srgbClr val="000000"/>
                </a:solidFill>
                <a:latin typeface="QJHCOE+ArchivoBlack-Regular"/>
                <a:cs typeface="QJHCOE+ArchivoBlack-Regular"/>
              </a:rPr>
              <a:t> </a:t>
            </a:r>
            <a:r>
              <a:rPr dirty="0" sz="3200">
                <a:solidFill>
                  <a:srgbClr val="000000"/>
                </a:solidFill>
                <a:latin typeface="QJHCOE+ArchivoBlack-Regular"/>
                <a:cs typeface="QJHCOE+ArchivoBlack-Regular"/>
              </a:rPr>
              <a:t>and</a:t>
            </a:r>
          </a:p>
          <a:p>
            <a:pPr marL="0" marR="0">
              <a:lnSpc>
                <a:spcPts val="3496"/>
              </a:lnSpc>
              <a:spcBef>
                <a:spcPts val="681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QJHCOE+ArchivoBlack-Regular"/>
                <a:cs typeface="QJHCOE+ArchivoBlack-Regular"/>
              </a:rPr>
              <a:t>communities</a:t>
            </a:r>
            <a:r>
              <a:rPr dirty="0" sz="3200">
                <a:solidFill>
                  <a:srgbClr val="000000"/>
                </a:solidFill>
                <a:latin typeface="QJHCOE+ArchivoBlack-Regular"/>
                <a:cs typeface="QJHCOE+ArchivoBlack-Regular"/>
              </a:rPr>
              <a:t> </a:t>
            </a:r>
            <a:r>
              <a:rPr dirty="0" sz="3200">
                <a:solidFill>
                  <a:srgbClr val="000000"/>
                </a:solidFill>
                <a:latin typeface="QJHCOE+ArchivoBlack-Regular"/>
                <a:cs typeface="QJHCOE+ArchivoBlack-Regular"/>
              </a:rPr>
              <a:t>in</a:t>
            </a:r>
            <a:r>
              <a:rPr dirty="0" sz="3200">
                <a:solidFill>
                  <a:srgbClr val="000000"/>
                </a:solidFill>
                <a:latin typeface="QJHCOE+ArchivoBlack-Regular"/>
                <a:cs typeface="QJHCOE+ArchivoBlack-Regular"/>
              </a:rPr>
              <a:t> </a:t>
            </a:r>
            <a:r>
              <a:rPr dirty="0" sz="3200">
                <a:solidFill>
                  <a:srgbClr val="000000"/>
                </a:solidFill>
                <a:latin typeface="QJHCOE+ArchivoBlack-Regular"/>
                <a:cs typeface="QJHCOE+ArchivoBlack-Regular"/>
              </a:rPr>
              <a:t>need.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48982" y="1659262"/>
            <a:ext cx="7240520" cy="40094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5857" marR="0">
              <a:lnSpc>
                <a:spcPts val="5410"/>
              </a:lnSpc>
              <a:spcBef>
                <a:spcPts val="0"/>
              </a:spcBef>
              <a:spcAft>
                <a:spcPts val="0"/>
              </a:spcAft>
            </a:pPr>
            <a:r>
              <a:rPr dirty="0" sz="4950" spc="23">
                <a:solidFill>
                  <a:srgbClr val="040506"/>
                </a:solidFill>
                <a:latin typeface="QJHCOE+ArchivoBlack-Regular"/>
                <a:cs typeface="QJHCOE+ArchivoBlack-Regular"/>
              </a:rPr>
              <a:t>We</a:t>
            </a:r>
            <a:r>
              <a:rPr dirty="0" sz="4950">
                <a:solidFill>
                  <a:srgbClr val="040506"/>
                </a:solidFill>
                <a:latin typeface="QJHCOE+ArchivoBlack-Regular"/>
                <a:cs typeface="QJHCOE+ArchivoBlack-Regular"/>
              </a:rPr>
              <a:t> </a:t>
            </a:r>
            <a:r>
              <a:rPr dirty="0" sz="4950" spc="10">
                <a:solidFill>
                  <a:srgbClr val="040506"/>
                </a:solidFill>
                <a:latin typeface="QJHCOE+ArchivoBlack-Regular"/>
                <a:cs typeface="QJHCOE+ArchivoBlack-Regular"/>
              </a:rPr>
              <a:t>invite</a:t>
            </a:r>
            <a:r>
              <a:rPr dirty="0" sz="4950" spc="11">
                <a:solidFill>
                  <a:srgbClr val="040506"/>
                </a:solidFill>
                <a:latin typeface="QJHCOE+ArchivoBlack-Regular"/>
                <a:cs typeface="QJHCOE+ArchivoBlack-Regular"/>
              </a:rPr>
              <a:t> </a:t>
            </a:r>
            <a:r>
              <a:rPr dirty="0" sz="4950" spc="15">
                <a:solidFill>
                  <a:srgbClr val="040506"/>
                </a:solidFill>
                <a:latin typeface="QJHCOE+ArchivoBlack-Regular"/>
                <a:cs typeface="QJHCOE+ArchivoBlack-Regular"/>
              </a:rPr>
              <a:t>you</a:t>
            </a:r>
            <a:r>
              <a:rPr dirty="0" sz="4950">
                <a:solidFill>
                  <a:srgbClr val="040506"/>
                </a:solidFill>
                <a:latin typeface="QJHCOE+ArchivoBlack-Regular"/>
                <a:cs typeface="QJHCOE+ArchivoBlack-Regular"/>
              </a:rPr>
              <a:t> </a:t>
            </a:r>
            <a:r>
              <a:rPr dirty="0" sz="4950" spc="10">
                <a:solidFill>
                  <a:srgbClr val="040506"/>
                </a:solidFill>
                <a:latin typeface="QJHCOE+ArchivoBlack-Regular"/>
                <a:cs typeface="QJHCOE+ArchivoBlack-Regular"/>
              </a:rPr>
              <a:t>to</a:t>
            </a:r>
            <a:r>
              <a:rPr dirty="0" sz="4950" spc="12">
                <a:solidFill>
                  <a:srgbClr val="040506"/>
                </a:solidFill>
                <a:latin typeface="QJHCOE+ArchivoBlack-Regular"/>
                <a:cs typeface="QJHCOE+ArchivoBlack-Regular"/>
              </a:rPr>
              <a:t> </a:t>
            </a:r>
            <a:r>
              <a:rPr dirty="0" sz="4950" spc="10">
                <a:solidFill>
                  <a:srgbClr val="040506"/>
                </a:solidFill>
                <a:latin typeface="QJHCOE+ArchivoBlack-Regular"/>
                <a:cs typeface="QJHCOE+ArchivoBlack-Regular"/>
              </a:rPr>
              <a:t>join</a:t>
            </a:r>
          </a:p>
          <a:p>
            <a:pPr marL="1032353" marR="0">
              <a:lnSpc>
                <a:spcPts val="5410"/>
              </a:lnSpc>
              <a:spcBef>
                <a:spcPts val="1054"/>
              </a:spcBef>
              <a:spcAft>
                <a:spcPts val="0"/>
              </a:spcAft>
            </a:pPr>
            <a:r>
              <a:rPr dirty="0" sz="4950" spc="15">
                <a:solidFill>
                  <a:srgbClr val="040506"/>
                </a:solidFill>
                <a:latin typeface="QJHCOE+ArchivoBlack-Regular"/>
                <a:cs typeface="QJHCOE+ArchivoBlack-Regular"/>
              </a:rPr>
              <a:t>us</a:t>
            </a:r>
            <a:r>
              <a:rPr dirty="0" sz="4950">
                <a:solidFill>
                  <a:srgbClr val="040506"/>
                </a:solidFill>
                <a:latin typeface="QJHCOE+ArchivoBlack-Regular"/>
                <a:cs typeface="QJHCOE+ArchivoBlack-Regular"/>
              </a:rPr>
              <a:t> </a:t>
            </a:r>
            <a:r>
              <a:rPr dirty="0" sz="4950">
                <a:solidFill>
                  <a:srgbClr val="040506"/>
                </a:solidFill>
                <a:latin typeface="QJHCOE+ArchivoBlack-Regular"/>
                <a:cs typeface="QJHCOE+ArchivoBlack-Regular"/>
              </a:rPr>
              <a:t>in</a:t>
            </a:r>
            <a:r>
              <a:rPr dirty="0" sz="4950" spc="15">
                <a:solidFill>
                  <a:srgbClr val="040506"/>
                </a:solidFill>
                <a:latin typeface="QJHCOE+ArchivoBlack-Regular"/>
                <a:cs typeface="QJHCOE+ArchivoBlack-Regular"/>
              </a:rPr>
              <a:t> </a:t>
            </a:r>
            <a:r>
              <a:rPr dirty="0" sz="4950" spc="15">
                <a:solidFill>
                  <a:srgbClr val="040506"/>
                </a:solidFill>
                <a:latin typeface="QJHCOE+ArchivoBlack-Regular"/>
                <a:cs typeface="QJHCOE+ArchivoBlack-Regular"/>
              </a:rPr>
              <a:t>making</a:t>
            </a:r>
            <a:r>
              <a:rPr dirty="0" sz="4950">
                <a:solidFill>
                  <a:srgbClr val="040506"/>
                </a:solidFill>
                <a:latin typeface="QJHCOE+ArchivoBlack-Regular"/>
                <a:cs typeface="QJHCOE+ArchivoBlack-Regular"/>
              </a:rPr>
              <a:t> </a:t>
            </a:r>
            <a:r>
              <a:rPr dirty="0" sz="4950">
                <a:solidFill>
                  <a:srgbClr val="040506"/>
                </a:solidFill>
                <a:latin typeface="QJHCOE+ArchivoBlack-Regular"/>
                <a:cs typeface="QJHCOE+ArchivoBlack-Regular"/>
              </a:rPr>
              <a:t>a</a:t>
            </a:r>
          </a:p>
          <a:p>
            <a:pPr marL="313268" marR="0">
              <a:lnSpc>
                <a:spcPts val="5410"/>
              </a:lnSpc>
              <a:spcBef>
                <a:spcPts val="1004"/>
              </a:spcBef>
              <a:spcAft>
                <a:spcPts val="0"/>
              </a:spcAft>
            </a:pPr>
            <a:r>
              <a:rPr dirty="0" sz="4950" spc="11">
                <a:solidFill>
                  <a:srgbClr val="040506"/>
                </a:solidFill>
                <a:latin typeface="QJHCOE+ArchivoBlack-Regular"/>
                <a:cs typeface="QJHCOE+ArchivoBlack-Regular"/>
              </a:rPr>
              <a:t>tangible</a:t>
            </a:r>
            <a:r>
              <a:rPr dirty="0" sz="4950" spc="10">
                <a:solidFill>
                  <a:srgbClr val="040506"/>
                </a:solidFill>
                <a:latin typeface="QJHCOE+ArchivoBlack-Regular"/>
                <a:cs typeface="QJHCOE+ArchivoBlack-Regular"/>
              </a:rPr>
              <a:t> </a:t>
            </a:r>
            <a:r>
              <a:rPr dirty="0" sz="4950" spc="15">
                <a:solidFill>
                  <a:srgbClr val="040506"/>
                </a:solidFill>
                <a:latin typeface="QJHCOE+ArchivoBlack-Regular"/>
                <a:cs typeface="QJHCOE+ArchivoBlack-Regular"/>
              </a:rPr>
              <a:t>impact</a:t>
            </a:r>
            <a:r>
              <a:rPr dirty="0" sz="4950">
                <a:solidFill>
                  <a:srgbClr val="040506"/>
                </a:solidFill>
                <a:latin typeface="QJHCOE+ArchivoBlack-Regular"/>
                <a:cs typeface="QJHCOE+ArchivoBlack-Regular"/>
              </a:rPr>
              <a:t> </a:t>
            </a:r>
            <a:r>
              <a:rPr dirty="0" sz="4950" spc="15">
                <a:solidFill>
                  <a:srgbClr val="040506"/>
                </a:solidFill>
                <a:latin typeface="QJHCOE+ArchivoBlack-Regular"/>
                <a:cs typeface="QJHCOE+ArchivoBlack-Regular"/>
              </a:rPr>
              <a:t>on</a:t>
            </a:r>
          </a:p>
          <a:p>
            <a:pPr marL="329884" marR="0">
              <a:lnSpc>
                <a:spcPts val="5410"/>
              </a:lnSpc>
              <a:spcBef>
                <a:spcPts val="1054"/>
              </a:spcBef>
              <a:spcAft>
                <a:spcPts val="0"/>
              </a:spcAft>
            </a:pPr>
            <a:r>
              <a:rPr dirty="0" sz="4950" spc="11">
                <a:solidFill>
                  <a:srgbClr val="040506"/>
                </a:solidFill>
                <a:latin typeface="QJHCOE+ArchivoBlack-Regular"/>
                <a:cs typeface="QJHCOE+ArchivoBlack-Regular"/>
              </a:rPr>
              <a:t>affordable</a:t>
            </a:r>
            <a:r>
              <a:rPr dirty="0" sz="4950" spc="10">
                <a:solidFill>
                  <a:srgbClr val="040506"/>
                </a:solidFill>
                <a:latin typeface="QJHCOE+ArchivoBlack-Regular"/>
                <a:cs typeface="QJHCOE+ArchivoBlack-Regular"/>
              </a:rPr>
              <a:t> </a:t>
            </a:r>
            <a:r>
              <a:rPr dirty="0" sz="4950" spc="14">
                <a:solidFill>
                  <a:srgbClr val="040506"/>
                </a:solidFill>
                <a:latin typeface="QJHCOE+ArchivoBlack-Regular"/>
                <a:cs typeface="QJHCOE+ArchivoBlack-Regular"/>
              </a:rPr>
              <a:t>housing</a:t>
            </a:r>
          </a:p>
          <a:p>
            <a:pPr marL="0" marR="0">
              <a:lnSpc>
                <a:spcPts val="5410"/>
              </a:lnSpc>
              <a:spcBef>
                <a:spcPts val="1054"/>
              </a:spcBef>
              <a:spcAft>
                <a:spcPts val="0"/>
              </a:spcAft>
            </a:pPr>
            <a:r>
              <a:rPr dirty="0" sz="4950" spc="15">
                <a:solidFill>
                  <a:srgbClr val="040506"/>
                </a:solidFill>
                <a:latin typeface="QJHCOE+ArchivoBlack-Regular"/>
                <a:cs typeface="QJHCOE+ArchivoBlack-Regular"/>
              </a:rPr>
              <a:t>and</a:t>
            </a:r>
            <a:r>
              <a:rPr dirty="0" sz="4950">
                <a:solidFill>
                  <a:srgbClr val="040506"/>
                </a:solidFill>
                <a:latin typeface="QJHCOE+ArchivoBlack-Regular"/>
                <a:cs typeface="QJHCOE+ArchivoBlack-Regular"/>
              </a:rPr>
              <a:t> </a:t>
            </a:r>
            <a:r>
              <a:rPr dirty="0" sz="4950" spc="15">
                <a:solidFill>
                  <a:srgbClr val="040506"/>
                </a:solidFill>
                <a:latin typeface="QJHCOE+ArchivoBlack-Regular"/>
                <a:cs typeface="QJHCOE+ArchivoBlack-Regular"/>
              </a:rPr>
              <a:t>waste</a:t>
            </a:r>
            <a:r>
              <a:rPr dirty="0" sz="4950">
                <a:solidFill>
                  <a:srgbClr val="040506"/>
                </a:solidFill>
                <a:latin typeface="QJHCOE+ArchivoBlack-Regular"/>
                <a:cs typeface="QJHCOE+ArchivoBlack-Regular"/>
              </a:rPr>
              <a:t> </a:t>
            </a:r>
            <a:r>
              <a:rPr dirty="0" sz="4950" spc="12">
                <a:solidFill>
                  <a:srgbClr val="040506"/>
                </a:solidFill>
                <a:latin typeface="QJHCOE+ArchivoBlack-Regular"/>
                <a:cs typeface="QJHCOE+ArchivoBlack-Regular"/>
              </a:rPr>
              <a:t>reduction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462947" y="7431875"/>
            <a:ext cx="4584157" cy="2902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2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spc="20" b="1">
                <a:solidFill>
                  <a:srgbClr val="040506"/>
                </a:solidFill>
                <a:latin typeface="LLQDUE+Montserrat-Bold"/>
                <a:cs typeface="LLQDUE+Montserrat-Bold"/>
              </a:rPr>
              <a:t>GROUP</a:t>
            </a:r>
            <a:r>
              <a:rPr dirty="0" sz="2800" spc="34" b="1">
                <a:solidFill>
                  <a:srgbClr val="040506"/>
                </a:solidFill>
                <a:latin typeface="LLQDUE+Montserrat-Bold"/>
                <a:cs typeface="LLQDUE+Montserrat-Bold"/>
              </a:rPr>
              <a:t> </a:t>
            </a:r>
            <a:r>
              <a:rPr dirty="0" sz="2800" spc="20" b="1">
                <a:solidFill>
                  <a:srgbClr val="040506"/>
                </a:solidFill>
                <a:latin typeface="LLQDUE+Montserrat-Bold"/>
                <a:cs typeface="LLQDUE+Montserrat-Bold"/>
              </a:rPr>
              <a:t>MEMBERS</a:t>
            </a:r>
          </a:p>
          <a:p>
            <a:pPr marL="299783" marR="0">
              <a:lnSpc>
                <a:spcPts val="3332"/>
              </a:lnSpc>
              <a:spcBef>
                <a:spcPts val="549"/>
              </a:spcBef>
              <a:spcAft>
                <a:spcPts val="0"/>
              </a:spcAft>
            </a:pPr>
            <a:r>
              <a:rPr dirty="0" sz="2850">
                <a:solidFill>
                  <a:srgbClr val="040506"/>
                </a:solidFill>
                <a:latin typeface="GKTRQO+ArialMT"/>
                <a:cs typeface="GKTRQO+ArialMT"/>
              </a:rPr>
              <a:t>•</a:t>
            </a:r>
            <a:r>
              <a:rPr dirty="0" sz="2850" spc="650">
                <a:solidFill>
                  <a:srgbClr val="040506"/>
                </a:solidFill>
                <a:latin typeface="Times New Roman"/>
                <a:cs typeface="Times New Roman"/>
              </a:rPr>
              <a:t> </a:t>
            </a:r>
            <a:r>
              <a:rPr dirty="0" sz="2800" spc="27" b="1">
                <a:solidFill>
                  <a:srgbClr val="040506"/>
                </a:solidFill>
                <a:latin typeface="LLQDUE+Montserrat-Bold"/>
                <a:cs typeface="LLQDUE+Montserrat-Bold"/>
              </a:rPr>
              <a:t>Gloria</a:t>
            </a:r>
            <a:r>
              <a:rPr dirty="0" sz="2800" spc="30" b="1">
                <a:solidFill>
                  <a:srgbClr val="040506"/>
                </a:solidFill>
                <a:latin typeface="LLQDUE+Montserrat-Bold"/>
                <a:cs typeface="LLQDUE+Montserrat-Bold"/>
              </a:rPr>
              <a:t> </a:t>
            </a:r>
            <a:r>
              <a:rPr dirty="0" sz="2800" spc="25" b="1">
                <a:solidFill>
                  <a:srgbClr val="040506"/>
                </a:solidFill>
                <a:latin typeface="LLQDUE+Montserrat-Bold"/>
                <a:cs typeface="LLQDUE+Montserrat-Bold"/>
              </a:rPr>
              <a:t>Changullah</a:t>
            </a:r>
          </a:p>
          <a:p>
            <a:pPr marL="299783" marR="0">
              <a:lnSpc>
                <a:spcPts val="3332"/>
              </a:lnSpc>
              <a:spcBef>
                <a:spcPts val="439"/>
              </a:spcBef>
              <a:spcAft>
                <a:spcPts val="0"/>
              </a:spcAft>
            </a:pPr>
            <a:r>
              <a:rPr dirty="0" sz="2850">
                <a:solidFill>
                  <a:srgbClr val="040506"/>
                </a:solidFill>
                <a:latin typeface="GKTRQO+ArialMT"/>
                <a:cs typeface="GKTRQO+ArialMT"/>
              </a:rPr>
              <a:t>•</a:t>
            </a:r>
            <a:r>
              <a:rPr dirty="0" sz="2850" spc="650">
                <a:solidFill>
                  <a:srgbClr val="040506"/>
                </a:solidFill>
                <a:latin typeface="Times New Roman"/>
                <a:cs typeface="Times New Roman"/>
              </a:rPr>
              <a:t> </a:t>
            </a:r>
            <a:r>
              <a:rPr dirty="0" sz="2800" spc="23" b="1">
                <a:solidFill>
                  <a:srgbClr val="040506"/>
                </a:solidFill>
                <a:latin typeface="LLQDUE+Montserrat-Bold"/>
                <a:cs typeface="LLQDUE+Montserrat-Bold"/>
              </a:rPr>
              <a:t>Mpomolelu</a:t>
            </a:r>
            <a:r>
              <a:rPr dirty="0" sz="2800" spc="31" b="1">
                <a:solidFill>
                  <a:srgbClr val="040506"/>
                </a:solidFill>
                <a:latin typeface="LLQDUE+Montserrat-Bold"/>
                <a:cs typeface="LLQDUE+Montserrat-Bold"/>
              </a:rPr>
              <a:t> </a:t>
            </a:r>
            <a:r>
              <a:rPr dirty="0" sz="2800" spc="23" b="1">
                <a:solidFill>
                  <a:srgbClr val="040506"/>
                </a:solidFill>
                <a:latin typeface="LLQDUE+Montserrat-Bold"/>
                <a:cs typeface="LLQDUE+Montserrat-Bold"/>
              </a:rPr>
              <a:t>Kawunju</a:t>
            </a:r>
          </a:p>
          <a:p>
            <a:pPr marL="299783" marR="0">
              <a:lnSpc>
                <a:spcPts val="3332"/>
              </a:lnSpc>
              <a:spcBef>
                <a:spcPts val="489"/>
              </a:spcBef>
              <a:spcAft>
                <a:spcPts val="0"/>
              </a:spcAft>
            </a:pPr>
            <a:r>
              <a:rPr dirty="0" sz="2850">
                <a:solidFill>
                  <a:srgbClr val="040506"/>
                </a:solidFill>
                <a:latin typeface="GKTRQO+ArialMT"/>
                <a:cs typeface="GKTRQO+ArialMT"/>
              </a:rPr>
              <a:t>•</a:t>
            </a:r>
            <a:r>
              <a:rPr dirty="0" sz="2850" spc="650">
                <a:solidFill>
                  <a:srgbClr val="040506"/>
                </a:solidFill>
                <a:latin typeface="Times New Roman"/>
                <a:cs typeface="Times New Roman"/>
              </a:rPr>
              <a:t> </a:t>
            </a:r>
            <a:r>
              <a:rPr dirty="0" sz="2800" spc="25" b="1">
                <a:solidFill>
                  <a:srgbClr val="040506"/>
                </a:solidFill>
                <a:latin typeface="LLQDUE+Montserrat-Bold"/>
                <a:cs typeface="LLQDUE+Montserrat-Bold"/>
              </a:rPr>
              <a:t>Haji</a:t>
            </a:r>
            <a:r>
              <a:rPr dirty="0" sz="2800" spc="38" b="1">
                <a:solidFill>
                  <a:srgbClr val="040506"/>
                </a:solidFill>
                <a:latin typeface="LLQDUE+Montserrat-Bold"/>
                <a:cs typeface="LLQDUE+Montserrat-Bold"/>
              </a:rPr>
              <a:t> </a:t>
            </a:r>
            <a:r>
              <a:rPr dirty="0" sz="2800" spc="20" b="1">
                <a:solidFill>
                  <a:srgbClr val="040506"/>
                </a:solidFill>
                <a:latin typeface="LLQDUE+Montserrat-Bold"/>
                <a:cs typeface="LLQDUE+Montserrat-Bold"/>
              </a:rPr>
              <a:t>Mohammed</a:t>
            </a:r>
          </a:p>
          <a:p>
            <a:pPr marL="299783" marR="0">
              <a:lnSpc>
                <a:spcPts val="3332"/>
              </a:lnSpc>
              <a:spcBef>
                <a:spcPts val="489"/>
              </a:spcBef>
              <a:spcAft>
                <a:spcPts val="0"/>
              </a:spcAft>
            </a:pPr>
            <a:r>
              <a:rPr dirty="0" sz="2850">
                <a:solidFill>
                  <a:srgbClr val="040506"/>
                </a:solidFill>
                <a:latin typeface="GKTRQO+ArialMT"/>
                <a:cs typeface="GKTRQO+ArialMT"/>
              </a:rPr>
              <a:t>•</a:t>
            </a:r>
            <a:r>
              <a:rPr dirty="0" sz="2850" spc="650">
                <a:solidFill>
                  <a:srgbClr val="040506"/>
                </a:solidFill>
                <a:latin typeface="Times New Roman"/>
                <a:cs typeface="Times New Roman"/>
              </a:rPr>
              <a:t> </a:t>
            </a:r>
            <a:r>
              <a:rPr dirty="0" sz="2800" spc="23" b="1">
                <a:solidFill>
                  <a:srgbClr val="040506"/>
                </a:solidFill>
                <a:latin typeface="LLQDUE+Montserrat-Bold"/>
                <a:cs typeface="LLQDUE+Montserrat-Bold"/>
              </a:rPr>
              <a:t>Joshua</a:t>
            </a:r>
            <a:r>
              <a:rPr dirty="0" sz="2800" spc="33" b="1">
                <a:solidFill>
                  <a:srgbClr val="040506"/>
                </a:solidFill>
                <a:latin typeface="LLQDUE+Montserrat-Bold"/>
                <a:cs typeface="LLQDUE+Montserrat-Bold"/>
              </a:rPr>
              <a:t> </a:t>
            </a:r>
            <a:r>
              <a:rPr dirty="0" sz="2800" spc="25" b="1">
                <a:solidFill>
                  <a:srgbClr val="040506"/>
                </a:solidFill>
                <a:latin typeface="LLQDUE+Montserrat-Bold"/>
                <a:cs typeface="LLQDUE+Montserrat-Bold"/>
              </a:rPr>
              <a:t>Estelatus</a:t>
            </a:r>
          </a:p>
          <a:p>
            <a:pPr marL="299783" marR="0">
              <a:lnSpc>
                <a:spcPts val="3332"/>
              </a:lnSpc>
              <a:spcBef>
                <a:spcPts val="489"/>
              </a:spcBef>
              <a:spcAft>
                <a:spcPts val="0"/>
              </a:spcAft>
            </a:pPr>
            <a:r>
              <a:rPr dirty="0" sz="2850">
                <a:solidFill>
                  <a:srgbClr val="040506"/>
                </a:solidFill>
                <a:latin typeface="GKTRQO+ArialMT"/>
                <a:cs typeface="GKTRQO+ArialMT"/>
              </a:rPr>
              <a:t>•</a:t>
            </a:r>
            <a:r>
              <a:rPr dirty="0" sz="2850" spc="650">
                <a:solidFill>
                  <a:srgbClr val="040506"/>
                </a:solidFill>
                <a:latin typeface="Times New Roman"/>
                <a:cs typeface="Times New Roman"/>
              </a:rPr>
              <a:t> </a:t>
            </a:r>
            <a:r>
              <a:rPr dirty="0" sz="2800" spc="23" b="1">
                <a:solidFill>
                  <a:srgbClr val="040506"/>
                </a:solidFill>
                <a:latin typeface="LLQDUE+Montserrat-Bold"/>
                <a:cs typeface="LLQDUE+Montserrat-Bold"/>
              </a:rPr>
              <a:t>Mustapha</a:t>
            </a:r>
            <a:r>
              <a:rPr dirty="0" sz="2800" spc="34" b="1">
                <a:solidFill>
                  <a:srgbClr val="040506"/>
                </a:solidFill>
                <a:latin typeface="LLQDUE+Montserrat-Bold"/>
                <a:cs typeface="LLQDUE+Montserrat-Bold"/>
              </a:rPr>
              <a:t> </a:t>
            </a:r>
            <a:r>
              <a:rPr dirty="0" sz="2800" spc="25" b="1">
                <a:solidFill>
                  <a:srgbClr val="040506"/>
                </a:solidFill>
                <a:latin typeface="LLQDUE+Montserrat-Bold"/>
                <a:cs typeface="LLQDUE+Montserrat-Bold"/>
              </a:rPr>
              <a:t>Maulid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revision>1</cp:revision>
  <dcterms:modified xsi:type="dcterms:W3CDTF">2023-10-09T05:19:36-05:00</dcterms:modified>
</cp:coreProperties>
</file>