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5"/>
    <p:sldId id="257" r:id="rId36"/>
    <p:sldId id="258" r:id="rId37"/>
    <p:sldId id="259" r:id="rId38"/>
    <p:sldId id="260" r:id="rId39"/>
    <p:sldId id="261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ays" charset="1" panose="02000505050000020004"/>
      <p:regular r:id="rId10"/>
    </p:embeddedFont>
    <p:embeddedFont>
      <p:font typeface="Agrandir Narrow" charset="1" panose="00000506000000000000"/>
      <p:regular r:id="rId11"/>
    </p:embeddedFont>
    <p:embeddedFont>
      <p:font typeface="Agrandir Narrow Bold" charset="1" panose="00000806000000000000"/>
      <p:regular r:id="rId12"/>
    </p:embeddedFont>
    <p:embeddedFont>
      <p:font typeface="Agrandir Narrow Italics" charset="1" panose="00000506000000000000"/>
      <p:regular r:id="rId13"/>
    </p:embeddedFont>
    <p:embeddedFont>
      <p:font typeface="Agrandir Narrow Bold Italics" charset="1" panose="00000806000000000000"/>
      <p:regular r:id="rId14"/>
    </p:embeddedFont>
    <p:embeddedFont>
      <p:font typeface="Agrandir Narrow Thin" charset="1" panose="00000206000000000000"/>
      <p:regular r:id="rId15"/>
    </p:embeddedFont>
    <p:embeddedFont>
      <p:font typeface="Agrandir Narrow Thin Italics" charset="1" panose="00000206000000000000"/>
      <p:regular r:id="rId16"/>
    </p:embeddedFont>
    <p:embeddedFont>
      <p:font typeface="Agrandir Narrow Medium" charset="1" panose="00000606000000000000"/>
      <p:regular r:id="rId17"/>
    </p:embeddedFont>
    <p:embeddedFont>
      <p:font typeface="Agrandir Narrow Medium Italics" charset="1" panose="00000606000000000000"/>
      <p:regular r:id="rId18"/>
    </p:embeddedFont>
    <p:embeddedFont>
      <p:font typeface="Agrandir Narrow Ultra-Bold" charset="1" panose="00000906000000000000"/>
      <p:regular r:id="rId19"/>
    </p:embeddedFont>
    <p:embeddedFont>
      <p:font typeface="Agrandir Narrow Ultra-Bold Italics" charset="1" panose="00000906000000000000"/>
      <p:regular r:id="rId20"/>
    </p:embeddedFont>
    <p:embeddedFont>
      <p:font typeface="Agrandir Narrow Heavy" charset="1" panose="00000A06000000000000"/>
      <p:regular r:id="rId21"/>
    </p:embeddedFont>
    <p:embeddedFont>
      <p:font typeface="Agrandir Narrow Heavy Italics" charset="1" panose="00000A06000000000000"/>
      <p:regular r:id="rId22"/>
    </p:embeddedFont>
    <p:embeddedFont>
      <p:font typeface="Open Sauce" charset="1" panose="00000500000000000000"/>
      <p:regular r:id="rId23"/>
    </p:embeddedFont>
    <p:embeddedFont>
      <p:font typeface="Open Sauce Bold" charset="1" panose="00000800000000000000"/>
      <p:regular r:id="rId24"/>
    </p:embeddedFont>
    <p:embeddedFont>
      <p:font typeface="Open Sauce Italics" charset="1" panose="00000500000000000000"/>
      <p:regular r:id="rId25"/>
    </p:embeddedFont>
    <p:embeddedFont>
      <p:font typeface="Open Sauce Bold Italics" charset="1" panose="00000800000000000000"/>
      <p:regular r:id="rId26"/>
    </p:embeddedFont>
    <p:embeddedFont>
      <p:font typeface="Open Sauce Light" charset="1" panose="00000400000000000000"/>
      <p:regular r:id="rId27"/>
    </p:embeddedFont>
    <p:embeddedFont>
      <p:font typeface="Open Sauce Light Italics" charset="1" panose="00000400000000000000"/>
      <p:regular r:id="rId28"/>
    </p:embeddedFont>
    <p:embeddedFont>
      <p:font typeface="Open Sauce Medium" charset="1" panose="00000600000000000000"/>
      <p:regular r:id="rId29"/>
    </p:embeddedFont>
    <p:embeddedFont>
      <p:font typeface="Open Sauce Medium Italics" charset="1" panose="00000600000000000000"/>
      <p:regular r:id="rId30"/>
    </p:embeddedFont>
    <p:embeddedFont>
      <p:font typeface="Open Sauce Semi-Bold" charset="1" panose="00000700000000000000"/>
      <p:regular r:id="rId31"/>
    </p:embeddedFont>
    <p:embeddedFont>
      <p:font typeface="Open Sauce Semi-Bold Italics" charset="1" panose="00000700000000000000"/>
      <p:regular r:id="rId32"/>
    </p:embeddedFont>
    <p:embeddedFont>
      <p:font typeface="Open Sauce Heavy" charset="1" panose="00000A00000000000000"/>
      <p:regular r:id="rId33"/>
    </p:embeddedFont>
    <p:embeddedFont>
      <p:font typeface="Open Sauce Heavy Italics" charset="1" panose="00000A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slides/slide1.xml" Type="http://schemas.openxmlformats.org/officeDocument/2006/relationships/slide"/><Relationship Id="rId36" Target="slides/slide2.xml" Type="http://schemas.openxmlformats.org/officeDocument/2006/relationships/slide"/><Relationship Id="rId37" Target="slides/slide3.xml" Type="http://schemas.openxmlformats.org/officeDocument/2006/relationships/slide"/><Relationship Id="rId38" Target="slides/slide4.xml" Type="http://schemas.openxmlformats.org/officeDocument/2006/relationships/slide"/><Relationship Id="rId39" Target="slides/slide5.xml" Type="http://schemas.openxmlformats.org/officeDocument/2006/relationships/slide"/><Relationship Id="rId4" Target="theme/theme1.xml" Type="http://schemas.openxmlformats.org/officeDocument/2006/relationships/theme"/><Relationship Id="rId40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forms.gle/YLvmSBuewZVoJpMv7" TargetMode="External" Type="http://schemas.openxmlformats.org/officeDocument/2006/relationships/hyperlink"/><Relationship Id="rId3" Target="../media/image4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25382" y="1253818"/>
            <a:ext cx="10828377" cy="7238176"/>
          </a:xfrm>
          <a:custGeom>
            <a:avLst/>
            <a:gdLst/>
            <a:ahLst/>
            <a:cxnLst/>
            <a:rect r="r" b="b" t="t" l="l"/>
            <a:pathLst>
              <a:path h="7238176" w="10828377">
                <a:moveTo>
                  <a:pt x="0" y="0"/>
                </a:moveTo>
                <a:lnTo>
                  <a:pt x="10828377" y="0"/>
                </a:lnTo>
                <a:lnTo>
                  <a:pt x="10828377" y="7238176"/>
                </a:lnTo>
                <a:lnTo>
                  <a:pt x="0" y="7238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649" r="0" b="-1795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0948">
            <a:off x="-2038344" y="5316213"/>
            <a:ext cx="20843800" cy="12430485"/>
          </a:xfrm>
          <a:custGeom>
            <a:avLst/>
            <a:gdLst/>
            <a:ahLst/>
            <a:cxnLst/>
            <a:rect r="r" b="b" t="t" l="l"/>
            <a:pathLst>
              <a:path h="12430485" w="20843800">
                <a:moveTo>
                  <a:pt x="0" y="0"/>
                </a:moveTo>
                <a:lnTo>
                  <a:pt x="20843800" y="0"/>
                </a:lnTo>
                <a:lnTo>
                  <a:pt x="20843800" y="12430485"/>
                </a:lnTo>
                <a:lnTo>
                  <a:pt x="0" y="12430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314841"/>
            <a:ext cx="6448277" cy="1286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950"/>
              </a:lnSpc>
            </a:pPr>
            <a:r>
              <a:rPr lang="en-US" sz="9045" spc="334">
                <a:solidFill>
                  <a:srgbClr val="202354"/>
                </a:solidFill>
                <a:latin typeface="Days"/>
              </a:rPr>
              <a:t>GROUP 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26670"/>
            <a:ext cx="8814821" cy="12171720"/>
            <a:chOff x="0" y="0"/>
            <a:chExt cx="1828235" cy="2524471"/>
          </a:xfrm>
        </p:grpSpPr>
        <p:sp>
          <p:nvSpPr>
            <p:cNvPr name="Freeform 3" id="3">
              <a:hlinkClick r:id="rId2" tooltip="https://forms.gle/YLvmSBuewZVoJpMv7"/>
            </p:cNvPr>
            <p:cNvSpPr/>
            <p:nvPr/>
          </p:nvSpPr>
          <p:spPr>
            <a:xfrm flipH="false" flipV="false" rot="0">
              <a:off x="0" y="0"/>
              <a:ext cx="1828235" cy="2524471"/>
            </a:xfrm>
            <a:custGeom>
              <a:avLst/>
              <a:gdLst/>
              <a:ahLst/>
              <a:cxnLst/>
              <a:rect r="r" b="b" t="t" l="l"/>
              <a:pathLst>
                <a:path h="2524471" w="1828235">
                  <a:moveTo>
                    <a:pt x="0" y="0"/>
                  </a:moveTo>
                  <a:lnTo>
                    <a:pt x="1828235" y="0"/>
                  </a:lnTo>
                  <a:lnTo>
                    <a:pt x="1828235" y="2524471"/>
                  </a:lnTo>
                  <a:lnTo>
                    <a:pt x="0" y="2524471"/>
                  </a:lnTo>
                  <a:close/>
                </a:path>
              </a:pathLst>
            </a:custGeom>
            <a:solidFill>
              <a:srgbClr val="F5F5F5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6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144000" y="1823943"/>
            <a:ext cx="8225439" cy="5404420"/>
          </a:xfrm>
          <a:custGeom>
            <a:avLst/>
            <a:gdLst/>
            <a:ahLst/>
            <a:cxnLst/>
            <a:rect r="r" b="b" t="t" l="l"/>
            <a:pathLst>
              <a:path h="5404420" w="8225439">
                <a:moveTo>
                  <a:pt x="0" y="0"/>
                </a:moveTo>
                <a:lnTo>
                  <a:pt x="8225439" y="0"/>
                </a:lnTo>
                <a:lnTo>
                  <a:pt x="8225439" y="5404421"/>
                </a:lnTo>
                <a:lnTo>
                  <a:pt x="0" y="54044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25" t="-14125" r="0" b="-1412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24617" y="945257"/>
            <a:ext cx="6428135" cy="181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6458" spc="206">
                <a:solidFill>
                  <a:srgbClr val="000000"/>
                </a:solidFill>
                <a:latin typeface="Days"/>
              </a:rPr>
              <a:t>PROBLEM STATEMENT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69111" y="3126359"/>
            <a:ext cx="5883641" cy="5038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20"/>
              </a:lnSpc>
            </a:pPr>
            <a:r>
              <a:rPr lang="en-US" sz="3891">
                <a:solidFill>
                  <a:srgbClr val="000000"/>
                </a:solidFill>
                <a:latin typeface="Open Sauce"/>
              </a:rPr>
              <a:t>Poor sorting of household solid waste in Informal settlements of Urban areas that are negatively affecting the health and economic status of Chausiku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950948">
            <a:off x="-3013642" y="7136153"/>
            <a:ext cx="20843800" cy="12430485"/>
          </a:xfrm>
          <a:custGeom>
            <a:avLst/>
            <a:gdLst/>
            <a:ahLst/>
            <a:cxnLst/>
            <a:rect r="r" b="b" t="t" l="l"/>
            <a:pathLst>
              <a:path h="12430485" w="20843800">
                <a:moveTo>
                  <a:pt x="0" y="0"/>
                </a:moveTo>
                <a:lnTo>
                  <a:pt x="20843800" y="0"/>
                </a:lnTo>
                <a:lnTo>
                  <a:pt x="20843800" y="12430484"/>
                </a:lnTo>
                <a:lnTo>
                  <a:pt x="0" y="12430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015114">
            <a:off x="9740863" y="2343404"/>
            <a:ext cx="15802157" cy="9423832"/>
          </a:xfrm>
          <a:custGeom>
            <a:avLst/>
            <a:gdLst/>
            <a:ahLst/>
            <a:cxnLst/>
            <a:rect r="r" b="b" t="t" l="l"/>
            <a:pathLst>
              <a:path h="9423832" w="15802157">
                <a:moveTo>
                  <a:pt x="0" y="0"/>
                </a:moveTo>
                <a:lnTo>
                  <a:pt x="15802157" y="0"/>
                </a:lnTo>
                <a:lnTo>
                  <a:pt x="15802157" y="9423832"/>
                </a:lnTo>
                <a:lnTo>
                  <a:pt x="0" y="9423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66398" y="1333975"/>
            <a:ext cx="15433919" cy="7619050"/>
            <a:chOff x="0" y="0"/>
            <a:chExt cx="4064900" cy="20066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64900" cy="2006663"/>
            </a:xfrm>
            <a:custGeom>
              <a:avLst/>
              <a:gdLst/>
              <a:ahLst/>
              <a:cxnLst/>
              <a:rect r="r" b="b" t="t" l="l"/>
              <a:pathLst>
                <a:path h="2006663" w="4064900">
                  <a:moveTo>
                    <a:pt x="0" y="0"/>
                  </a:moveTo>
                  <a:lnTo>
                    <a:pt x="4064900" y="0"/>
                  </a:lnTo>
                  <a:lnTo>
                    <a:pt x="4064900" y="2006663"/>
                  </a:lnTo>
                  <a:lnTo>
                    <a:pt x="0" y="2006663"/>
                  </a:lnTo>
                  <a:close/>
                </a:path>
              </a:pathLst>
            </a:custGeom>
            <a:solidFill>
              <a:srgbClr val="F5F5F5"/>
            </a:solidFill>
            <a:ln w="38100" cap="sq">
              <a:solidFill>
                <a:srgbClr val="202354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6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V="true">
            <a:off x="8654651" y="2652442"/>
            <a:ext cx="0" cy="5211720"/>
          </a:xfrm>
          <a:prstGeom prst="line">
            <a:avLst/>
          </a:prstGeom>
          <a:ln cap="flat" w="38100">
            <a:solidFill>
              <a:srgbClr val="19225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469692" y="2467483"/>
            <a:ext cx="369918" cy="369918"/>
            <a:chOff x="6705600" y="1371600"/>
            <a:chExt cx="10972800" cy="1097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696808" y="1100629"/>
              <a:ext cx="10990383" cy="11514742"/>
            </a:xfrm>
            <a:custGeom>
              <a:avLst/>
              <a:gdLst/>
              <a:ahLst/>
              <a:cxnLst/>
              <a:rect r="r" b="b" t="t" l="l"/>
              <a:pathLst>
                <a:path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8469692" y="4447221"/>
            <a:ext cx="369918" cy="369918"/>
            <a:chOff x="6705600" y="1371600"/>
            <a:chExt cx="10972800" cy="1097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696808" y="1100629"/>
              <a:ext cx="10990383" cy="11514742"/>
            </a:xfrm>
            <a:custGeom>
              <a:avLst/>
              <a:gdLst/>
              <a:ahLst/>
              <a:cxnLst/>
              <a:rect r="r" b="b" t="t" l="l"/>
              <a:pathLst>
                <a:path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8469692" y="6360189"/>
            <a:ext cx="369918" cy="369918"/>
            <a:chOff x="6705600" y="1371600"/>
            <a:chExt cx="10972800" cy="1097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696808" y="1100629"/>
              <a:ext cx="10990383" cy="11514742"/>
            </a:xfrm>
            <a:custGeom>
              <a:avLst/>
              <a:gdLst/>
              <a:ahLst/>
              <a:cxnLst/>
              <a:rect r="r" b="b" t="t" l="l"/>
              <a:pathLst>
                <a:path h="11514742" w="10990383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746857" y="4321356"/>
            <a:ext cx="6503760" cy="3907770"/>
          </a:xfrm>
          <a:custGeom>
            <a:avLst/>
            <a:gdLst/>
            <a:ahLst/>
            <a:cxnLst/>
            <a:rect r="r" b="b" t="t" l="l"/>
            <a:pathLst>
              <a:path h="3907770" w="6503760">
                <a:moveTo>
                  <a:pt x="0" y="0"/>
                </a:moveTo>
                <a:lnTo>
                  <a:pt x="6503760" y="0"/>
                </a:lnTo>
                <a:lnTo>
                  <a:pt x="6503760" y="3907770"/>
                </a:lnTo>
                <a:lnTo>
                  <a:pt x="0" y="3907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84" t="0" r="-2109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32253" y="3472650"/>
            <a:ext cx="5056438" cy="65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59"/>
              </a:lnSpc>
            </a:pPr>
            <a:r>
              <a:rPr lang="en-US" sz="4599" spc="607">
                <a:solidFill>
                  <a:srgbClr val="000000"/>
                </a:solidFill>
                <a:latin typeface="Days"/>
              </a:rPr>
              <a:t>SOLUTIONS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054139" y="2441888"/>
            <a:ext cx="7381904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105">
                <a:solidFill>
                  <a:srgbClr val="000000"/>
                </a:solidFill>
                <a:latin typeface="Open Sauce Medium"/>
              </a:rPr>
              <a:t>Awareness creation on sorting of household solid waste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054139" y="4401675"/>
            <a:ext cx="7381904" cy="93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105">
                <a:solidFill>
                  <a:srgbClr val="000000"/>
                </a:solidFill>
                <a:latin typeface="Open Sauce Medium"/>
              </a:rPr>
              <a:t>Provision of sorting tools i.e buckets, plastic garbage bags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54139" y="6355762"/>
            <a:ext cx="7381904" cy="1394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3300" spc="105">
                <a:solidFill>
                  <a:srgbClr val="000000"/>
                </a:solidFill>
                <a:latin typeface="Open Sauce Medium"/>
              </a:rPr>
              <a:t>Building a cash flow chain by connecting stakeholders and producers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69601" y="3853624"/>
            <a:ext cx="9089699" cy="456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8225" indent="-334112" lvl="1">
              <a:lnSpc>
                <a:spcPts val="4549"/>
              </a:lnSpc>
              <a:buFont typeface="Arial"/>
              <a:buChar char="•"/>
            </a:pPr>
            <a:r>
              <a:rPr lang="en-US" sz="3095">
                <a:solidFill>
                  <a:srgbClr val="000000"/>
                </a:solidFill>
                <a:latin typeface="Open Sauce Light"/>
              </a:rPr>
              <a:t>F</a:t>
            </a:r>
            <a:r>
              <a:rPr lang="en-US" sz="3095">
                <a:solidFill>
                  <a:srgbClr val="000000"/>
                </a:solidFill>
                <a:latin typeface="Open Sauce Light"/>
              </a:rPr>
              <a:t>amilies in informal settlements</a:t>
            </a:r>
          </a:p>
          <a:p>
            <a:pPr marL="668225" indent="-334112" lvl="1">
              <a:lnSpc>
                <a:spcPts val="4549"/>
              </a:lnSpc>
              <a:buFont typeface="Arial"/>
              <a:buChar char="•"/>
            </a:pPr>
            <a:r>
              <a:rPr lang="en-US" sz="3095">
                <a:solidFill>
                  <a:srgbClr val="000000"/>
                </a:solidFill>
                <a:latin typeface="Open Sauce Light"/>
              </a:rPr>
              <a:t>Average solid waste per household is 20-25kg in a month whereas food waste is 15kg. We can sell them to stakeholders such as chanzo for fish meals, and green recycling companies for manure production. (Vice President 2020)</a:t>
            </a:r>
          </a:p>
          <a:p>
            <a:pPr>
              <a:lnSpc>
                <a:spcPts val="454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445963" y="2781681"/>
            <a:ext cx="4723638" cy="4723638"/>
          </a:xfrm>
          <a:custGeom>
            <a:avLst/>
            <a:gdLst/>
            <a:ahLst/>
            <a:cxnLst/>
            <a:rect r="r" b="b" t="t" l="l"/>
            <a:pathLst>
              <a:path h="4723638" w="4723638">
                <a:moveTo>
                  <a:pt x="0" y="0"/>
                </a:moveTo>
                <a:lnTo>
                  <a:pt x="4723638" y="0"/>
                </a:lnTo>
                <a:lnTo>
                  <a:pt x="4723638" y="4723638"/>
                </a:lnTo>
                <a:lnTo>
                  <a:pt x="0" y="47236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1395328"/>
            <a:ext cx="8580496" cy="116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84"/>
              </a:lnSpc>
            </a:pPr>
            <a:r>
              <a:rPr lang="en-US" sz="8258" spc="264">
                <a:solidFill>
                  <a:srgbClr val="000000"/>
                </a:solidFill>
                <a:latin typeface="Days"/>
              </a:rPr>
              <a:t>Market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950948">
            <a:off x="-2038344" y="5316213"/>
            <a:ext cx="20843800" cy="12430485"/>
          </a:xfrm>
          <a:custGeom>
            <a:avLst/>
            <a:gdLst/>
            <a:ahLst/>
            <a:cxnLst/>
            <a:rect r="r" b="b" t="t" l="l"/>
            <a:pathLst>
              <a:path h="12430485" w="20843800">
                <a:moveTo>
                  <a:pt x="0" y="0"/>
                </a:moveTo>
                <a:lnTo>
                  <a:pt x="20843800" y="0"/>
                </a:lnTo>
                <a:lnTo>
                  <a:pt x="20843800" y="12430485"/>
                </a:lnTo>
                <a:lnTo>
                  <a:pt x="0" y="12430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4294" y="215477"/>
            <a:ext cx="3044269" cy="3044269"/>
          </a:xfrm>
          <a:custGeom>
            <a:avLst/>
            <a:gdLst/>
            <a:ahLst/>
            <a:cxnLst/>
            <a:rect r="r" b="b" t="t" l="l"/>
            <a:pathLst>
              <a:path h="3044269" w="3044269">
                <a:moveTo>
                  <a:pt x="0" y="0"/>
                </a:moveTo>
                <a:lnTo>
                  <a:pt x="3044269" y="0"/>
                </a:lnTo>
                <a:lnTo>
                  <a:pt x="3044269" y="3044269"/>
                </a:lnTo>
                <a:lnTo>
                  <a:pt x="0" y="3044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94119" y="1153088"/>
            <a:ext cx="11796022" cy="1045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39"/>
              </a:lnSpc>
              <a:spcBef>
                <a:spcPct val="0"/>
              </a:spcBef>
            </a:pPr>
            <a:r>
              <a:rPr lang="en-US" sz="6099" spc="1384">
                <a:solidFill>
                  <a:srgbClr val="2B2C30"/>
                </a:solidFill>
                <a:latin typeface="Open Sauce Bold"/>
              </a:rPr>
              <a:t>THE TEAM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71763" y="3481646"/>
            <a:ext cx="13755323" cy="3857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93"/>
              </a:lnSpc>
            </a:pPr>
            <a:r>
              <a:rPr lang="en-US" sz="3084" spc="98">
                <a:solidFill>
                  <a:srgbClr val="000000"/>
                </a:solidFill>
                <a:latin typeface="Open Sauce Medium"/>
              </a:rPr>
              <a:t>1. SAID IDDI RAIS - ENVIRONMENTAL ENGINEER</a:t>
            </a:r>
          </a:p>
          <a:p>
            <a:pPr>
              <a:lnSpc>
                <a:spcPts val="3393"/>
              </a:lnSpc>
            </a:pPr>
          </a:p>
          <a:p>
            <a:pPr>
              <a:lnSpc>
                <a:spcPts val="3393"/>
              </a:lnSpc>
            </a:pPr>
            <a:r>
              <a:rPr lang="en-US" sz="3084" spc="98">
                <a:solidFill>
                  <a:srgbClr val="000000"/>
                </a:solidFill>
                <a:latin typeface="Open Sauce Medium"/>
              </a:rPr>
              <a:t>2. SWEDI RAJABU - ENVIRONMENTAL EXPERT</a:t>
            </a:r>
          </a:p>
          <a:p>
            <a:pPr>
              <a:lnSpc>
                <a:spcPts val="3393"/>
              </a:lnSpc>
            </a:pPr>
          </a:p>
          <a:p>
            <a:pPr>
              <a:lnSpc>
                <a:spcPts val="3393"/>
              </a:lnSpc>
            </a:pPr>
            <a:r>
              <a:rPr lang="en-US" sz="3084" spc="98">
                <a:solidFill>
                  <a:srgbClr val="000000"/>
                </a:solidFill>
                <a:latin typeface="Open Sauce Medium"/>
              </a:rPr>
              <a:t>3. REBECCA C KIBONA- HOUSING AND INFRASTRUCTURE PLANNER</a:t>
            </a:r>
          </a:p>
          <a:p>
            <a:pPr>
              <a:lnSpc>
                <a:spcPts val="3393"/>
              </a:lnSpc>
            </a:pPr>
          </a:p>
          <a:p>
            <a:pPr>
              <a:lnSpc>
                <a:spcPts val="3393"/>
              </a:lnSpc>
            </a:pPr>
            <a:r>
              <a:rPr lang="en-US" sz="3084" spc="98">
                <a:solidFill>
                  <a:srgbClr val="000000"/>
                </a:solidFill>
                <a:latin typeface="Open Sauce Medium"/>
              </a:rPr>
              <a:t>4. REHEMA GODSON MNKENI- TOWN PLANNER</a:t>
            </a:r>
          </a:p>
          <a:p>
            <a:pPr>
              <a:lnSpc>
                <a:spcPts val="3393"/>
              </a:lnSpc>
            </a:pPr>
          </a:p>
          <a:p>
            <a:pPr>
              <a:lnSpc>
                <a:spcPts val="3393"/>
              </a:lnSpc>
            </a:pPr>
            <a:r>
              <a:rPr lang="en-US" sz="3084" spc="98">
                <a:solidFill>
                  <a:srgbClr val="000000"/>
                </a:solidFill>
                <a:latin typeface="Open Sauce Medium"/>
              </a:rPr>
              <a:t>5. YOHANA MATIKO ISACK- ENVIRONMENTAL ENGINEER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950948">
            <a:off x="-2038344" y="6462392"/>
            <a:ext cx="20843800" cy="12430485"/>
          </a:xfrm>
          <a:custGeom>
            <a:avLst/>
            <a:gdLst/>
            <a:ahLst/>
            <a:cxnLst/>
            <a:rect r="r" b="b" t="t" l="l"/>
            <a:pathLst>
              <a:path h="12430485" w="20843800">
                <a:moveTo>
                  <a:pt x="0" y="0"/>
                </a:moveTo>
                <a:lnTo>
                  <a:pt x="20843800" y="0"/>
                </a:lnTo>
                <a:lnTo>
                  <a:pt x="20843800" y="12430484"/>
                </a:lnTo>
                <a:lnTo>
                  <a:pt x="0" y="12430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45352" y="658970"/>
            <a:ext cx="8397297" cy="8397297"/>
          </a:xfrm>
          <a:custGeom>
            <a:avLst/>
            <a:gdLst/>
            <a:ahLst/>
            <a:cxnLst/>
            <a:rect r="r" b="b" t="t" l="l"/>
            <a:pathLst>
              <a:path h="8397297" w="8397297">
                <a:moveTo>
                  <a:pt x="0" y="0"/>
                </a:moveTo>
                <a:lnTo>
                  <a:pt x="8397296" y="0"/>
                </a:lnTo>
                <a:lnTo>
                  <a:pt x="8397296" y="8397297"/>
                </a:lnTo>
                <a:lnTo>
                  <a:pt x="0" y="8397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0948">
            <a:off x="-3547734" y="5757419"/>
            <a:ext cx="20843800" cy="12430485"/>
          </a:xfrm>
          <a:custGeom>
            <a:avLst/>
            <a:gdLst/>
            <a:ahLst/>
            <a:cxnLst/>
            <a:rect r="r" b="b" t="t" l="l"/>
            <a:pathLst>
              <a:path h="12430485" w="20843800">
                <a:moveTo>
                  <a:pt x="0" y="0"/>
                </a:moveTo>
                <a:lnTo>
                  <a:pt x="20843800" y="0"/>
                </a:lnTo>
                <a:lnTo>
                  <a:pt x="20843800" y="12430485"/>
                </a:lnTo>
                <a:lnTo>
                  <a:pt x="0" y="12430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73374">
            <a:off x="9788895" y="5582610"/>
            <a:ext cx="9038384" cy="1530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29"/>
              </a:lnSpc>
            </a:pPr>
            <a:r>
              <a:rPr lang="en-US" sz="12339" spc="61">
                <a:solidFill>
                  <a:srgbClr val="2B2C30"/>
                </a:solidFill>
                <a:latin typeface="Open Sauce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DAFv1Hu8UXU</dc:identifier>
  <dcterms:modified xsi:type="dcterms:W3CDTF">2011-08-01T06:04:30Z</dcterms:modified>
  <cp:revision>1</cp:revision>
  <dc:title>Group 4</dc:title>
</cp:coreProperties>
</file>